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48"/>
  </p:notesMasterIdLst>
  <p:handoutMasterIdLst>
    <p:handoutMasterId r:id="rId49"/>
  </p:handoutMasterIdLst>
  <p:sldIdLst>
    <p:sldId id="371" r:id="rId2"/>
    <p:sldId id="370" r:id="rId3"/>
    <p:sldId id="325" r:id="rId4"/>
    <p:sldId id="270" r:id="rId5"/>
    <p:sldId id="327" r:id="rId6"/>
    <p:sldId id="329" r:id="rId7"/>
    <p:sldId id="328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50" r:id="rId28"/>
    <p:sldId id="349" r:id="rId29"/>
    <p:sldId id="351" r:id="rId30"/>
    <p:sldId id="352" r:id="rId31"/>
    <p:sldId id="354" r:id="rId32"/>
    <p:sldId id="356" r:id="rId33"/>
    <p:sldId id="357" r:id="rId34"/>
    <p:sldId id="353" r:id="rId35"/>
    <p:sldId id="358" r:id="rId36"/>
    <p:sldId id="359" r:id="rId37"/>
    <p:sldId id="360" r:id="rId38"/>
    <p:sldId id="362" r:id="rId39"/>
    <p:sldId id="363" r:id="rId40"/>
    <p:sldId id="361" r:id="rId41"/>
    <p:sldId id="364" r:id="rId42"/>
    <p:sldId id="365" r:id="rId43"/>
    <p:sldId id="366" r:id="rId44"/>
    <p:sldId id="368" r:id="rId45"/>
    <p:sldId id="369" r:id="rId46"/>
    <p:sldId id="367" r:id="rId47"/>
  </p:sldIdLst>
  <p:sldSz cx="9144000" cy="5143500" type="screen16x9"/>
  <p:notesSz cx="6858000" cy="9144000"/>
  <p:defaultTextStyle>
    <a:defPPr>
      <a:defRPr lang="en-US"/>
    </a:defPPr>
    <a:lvl1pPr marL="0" algn="l" defTabSz="8161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061" algn="l" defTabSz="8161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124" algn="l" defTabSz="8161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185" algn="l" defTabSz="8161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247" algn="l" defTabSz="8161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310" algn="l" defTabSz="8161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372" algn="l" defTabSz="8161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433" algn="l" defTabSz="8161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4495" algn="l" defTabSz="8161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5184">
          <p15:clr>
            <a:srgbClr val="A4A3A4"/>
          </p15:clr>
        </p15:guide>
        <p15:guide id="2" pos="6624">
          <p15:clr>
            <a:srgbClr val="A4A3A4"/>
          </p15:clr>
        </p15:guide>
        <p15:guide id="3" orient="horz" pos="660" userDrawn="1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82BA"/>
    <a:srgbClr val="F2D234"/>
    <a:srgbClr val="76D1F1"/>
    <a:srgbClr val="FFFFFF"/>
    <a:srgbClr val="008000"/>
    <a:srgbClr val="0033CC"/>
    <a:srgbClr val="FF99FF"/>
    <a:srgbClr val="FF00FF"/>
    <a:srgbClr val="0099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78" autoAdjust="0"/>
  </p:normalViewPr>
  <p:slideViewPr>
    <p:cSldViewPr>
      <p:cViewPr>
        <p:scale>
          <a:sx n="98" d="100"/>
          <a:sy n="98" d="100"/>
        </p:scale>
        <p:origin x="-1080" y="-354"/>
      </p:cViewPr>
      <p:guideLst>
        <p:guide orient="horz" pos="5184"/>
        <p:guide orient="horz" pos="660"/>
        <p:guide pos="662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91CECF-2677-4B4C-9A0C-DF161C7A03CF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7D2DCCB-FF8E-4016-8A0C-F678D6CF39DD}">
      <dgm:prSet phldrT="[Text]" custT="1"/>
      <dgm:spPr/>
      <dgm:t>
        <a:bodyPr/>
        <a:lstStyle/>
        <a:p>
          <a:r>
            <a:rPr lang="en-US" sz="1400" dirty="0" err="1" smtClean="0"/>
            <a:t>Bidang</a:t>
          </a:r>
          <a:r>
            <a:rPr lang="en-US" sz="1400" dirty="0" smtClean="0"/>
            <a:t> </a:t>
          </a:r>
          <a:r>
            <a:rPr lang="en-US" sz="1400" dirty="0" err="1" smtClean="0"/>
            <a:t>multisektor</a:t>
          </a:r>
          <a:endParaRPr lang="en-US" sz="1400" dirty="0"/>
        </a:p>
      </dgm:t>
    </dgm:pt>
    <dgm:pt modelId="{54CA1470-6221-49D7-B347-6DF97C1DD185}" type="parTrans" cxnId="{FF40C6AC-8A17-42A8-B2E8-EFA58EFE7103}">
      <dgm:prSet/>
      <dgm:spPr/>
      <dgm:t>
        <a:bodyPr/>
        <a:lstStyle/>
        <a:p>
          <a:endParaRPr lang="en-US" sz="1400"/>
        </a:p>
      </dgm:t>
    </dgm:pt>
    <dgm:pt modelId="{7D1C1430-45D2-41F1-B82E-9B2654584FC4}" type="sibTrans" cxnId="{FF40C6AC-8A17-42A8-B2E8-EFA58EFE7103}">
      <dgm:prSet custT="1"/>
      <dgm:spPr/>
      <dgm:t>
        <a:bodyPr/>
        <a:lstStyle/>
        <a:p>
          <a:endParaRPr lang="en-US" sz="1400" dirty="0"/>
        </a:p>
      </dgm:t>
    </dgm:pt>
    <dgm:pt modelId="{FEA54408-94BF-408F-8ACF-9A04612E15D6}">
      <dgm:prSet phldrT="[Text]" custT="1"/>
      <dgm:spPr/>
      <dgm:t>
        <a:bodyPr/>
        <a:lstStyle/>
        <a:p>
          <a:r>
            <a:rPr lang="en-US" sz="1400" dirty="0" err="1" smtClean="0"/>
            <a:t>Bidang</a:t>
          </a:r>
          <a:r>
            <a:rPr lang="en-US" sz="1400" dirty="0" smtClean="0"/>
            <a:t> </a:t>
          </a:r>
          <a:r>
            <a:rPr lang="en-US" sz="1400" dirty="0" err="1" smtClean="0"/>
            <a:t>kehutanan</a:t>
          </a:r>
          <a:endParaRPr lang="en-US" sz="1400" dirty="0"/>
        </a:p>
      </dgm:t>
    </dgm:pt>
    <dgm:pt modelId="{50876755-C647-474D-9167-B44DF6134309}" type="parTrans" cxnId="{E83EB5AB-ED72-4B4D-AE84-B5BA8AA34687}">
      <dgm:prSet/>
      <dgm:spPr/>
      <dgm:t>
        <a:bodyPr/>
        <a:lstStyle/>
        <a:p>
          <a:endParaRPr lang="en-US" sz="1400"/>
        </a:p>
      </dgm:t>
    </dgm:pt>
    <dgm:pt modelId="{D1862BAC-E745-4CD0-BBF4-157D16C9479B}" type="sibTrans" cxnId="{E83EB5AB-ED72-4B4D-AE84-B5BA8AA34687}">
      <dgm:prSet custT="1"/>
      <dgm:spPr/>
      <dgm:t>
        <a:bodyPr/>
        <a:lstStyle/>
        <a:p>
          <a:endParaRPr lang="en-US"/>
        </a:p>
      </dgm:t>
    </dgm:pt>
    <dgm:pt modelId="{947C652E-845F-43F5-9D74-78451F276A63}">
      <dgm:prSet phldrT="[Text]" custT="1"/>
      <dgm:spPr/>
      <dgm:t>
        <a:bodyPr/>
        <a:lstStyle/>
        <a:p>
          <a:r>
            <a:rPr lang="en-US" sz="1400" dirty="0" err="1" smtClean="0"/>
            <a:t>Bidang</a:t>
          </a:r>
          <a:r>
            <a:rPr lang="en-US" sz="1400" dirty="0" smtClean="0"/>
            <a:t> </a:t>
          </a:r>
          <a:r>
            <a:rPr lang="en-US" sz="1400" dirty="0" err="1" smtClean="0"/>
            <a:t>perindustrian</a:t>
          </a:r>
          <a:endParaRPr lang="en-US" sz="1400" dirty="0"/>
        </a:p>
      </dgm:t>
    </dgm:pt>
    <dgm:pt modelId="{5AD25547-9E76-4EB3-846A-78170CDFE22E}" type="parTrans" cxnId="{D0C5F0A1-26C9-40AE-B220-4FE90909B13A}">
      <dgm:prSet/>
      <dgm:spPr/>
      <dgm:t>
        <a:bodyPr/>
        <a:lstStyle/>
        <a:p>
          <a:endParaRPr lang="en-US" sz="1400"/>
        </a:p>
      </dgm:t>
    </dgm:pt>
    <dgm:pt modelId="{5A64A1A0-5D72-4C74-9872-2C4F8052B0AA}" type="sibTrans" cxnId="{D0C5F0A1-26C9-40AE-B220-4FE90909B13A}">
      <dgm:prSet custT="1"/>
      <dgm:spPr/>
      <dgm:t>
        <a:bodyPr/>
        <a:lstStyle/>
        <a:p>
          <a:endParaRPr lang="en-US"/>
        </a:p>
      </dgm:t>
    </dgm:pt>
    <dgm:pt modelId="{0F679AD5-DBAD-4210-ACC2-56C8D772DC70}">
      <dgm:prSet phldrT="[Text]" custT="1"/>
      <dgm:spPr/>
      <dgm:t>
        <a:bodyPr/>
        <a:lstStyle/>
        <a:p>
          <a:r>
            <a:rPr lang="en-US" sz="1400" dirty="0" err="1" smtClean="0"/>
            <a:t>Bidang</a:t>
          </a:r>
          <a:r>
            <a:rPr lang="en-US" sz="1400" dirty="0" smtClean="0"/>
            <a:t> </a:t>
          </a:r>
          <a:r>
            <a:rPr lang="en-US" sz="1400" dirty="0" err="1" smtClean="0"/>
            <a:t>pekerjaan</a:t>
          </a:r>
          <a:r>
            <a:rPr lang="en-US" sz="1400" dirty="0" smtClean="0"/>
            <a:t> </a:t>
          </a:r>
          <a:r>
            <a:rPr lang="en-US" sz="1400" dirty="0" err="1" smtClean="0"/>
            <a:t>umum</a:t>
          </a:r>
          <a:endParaRPr lang="en-US" sz="1400" dirty="0"/>
        </a:p>
      </dgm:t>
    </dgm:pt>
    <dgm:pt modelId="{EAE7F61A-8438-4520-B878-9DF5AD6E81BF}" type="parTrans" cxnId="{71649E9C-6115-4270-BDD6-B097B6C5B9C1}">
      <dgm:prSet/>
      <dgm:spPr/>
      <dgm:t>
        <a:bodyPr/>
        <a:lstStyle/>
        <a:p>
          <a:endParaRPr lang="en-US" sz="1400"/>
        </a:p>
      </dgm:t>
    </dgm:pt>
    <dgm:pt modelId="{51500836-8658-4F1A-9A70-69D8DC858BE0}" type="sibTrans" cxnId="{71649E9C-6115-4270-BDD6-B097B6C5B9C1}">
      <dgm:prSet custT="1"/>
      <dgm:spPr/>
      <dgm:t>
        <a:bodyPr/>
        <a:lstStyle/>
        <a:p>
          <a:endParaRPr lang="en-US" sz="1400"/>
        </a:p>
      </dgm:t>
    </dgm:pt>
    <dgm:pt modelId="{0ECF443E-5CA2-4E27-B92D-8C980AC04504}">
      <dgm:prSet custT="1"/>
      <dgm:spPr/>
      <dgm:t>
        <a:bodyPr/>
        <a:lstStyle/>
        <a:p>
          <a:r>
            <a:rPr lang="en-US" sz="1400" dirty="0" err="1" smtClean="0"/>
            <a:t>Bidang</a:t>
          </a:r>
          <a:r>
            <a:rPr lang="en-US" sz="1400" dirty="0" smtClean="0"/>
            <a:t> </a:t>
          </a:r>
          <a:r>
            <a:rPr lang="en-US" sz="1400" dirty="0" err="1" smtClean="0"/>
            <a:t>pertahanan</a:t>
          </a:r>
          <a:endParaRPr lang="en-US" sz="1400" dirty="0"/>
        </a:p>
      </dgm:t>
    </dgm:pt>
    <dgm:pt modelId="{32864D47-C7A7-4BF0-B24C-4332755A257B}" type="parTrans" cxnId="{6D135F5D-769C-4FB1-8784-B1B9A5D8063E}">
      <dgm:prSet/>
      <dgm:spPr/>
      <dgm:t>
        <a:bodyPr/>
        <a:lstStyle/>
        <a:p>
          <a:endParaRPr lang="en-US" sz="1400"/>
        </a:p>
      </dgm:t>
    </dgm:pt>
    <dgm:pt modelId="{E426134E-23CC-4946-93B3-A6C0E50C487F}" type="sibTrans" cxnId="{6D135F5D-769C-4FB1-8784-B1B9A5D8063E}">
      <dgm:prSet custT="1"/>
      <dgm:spPr/>
      <dgm:t>
        <a:bodyPr/>
        <a:lstStyle/>
        <a:p>
          <a:endParaRPr lang="en-US" sz="1400"/>
        </a:p>
      </dgm:t>
    </dgm:pt>
    <dgm:pt modelId="{6B080C38-722C-4781-953F-852E681447C0}">
      <dgm:prSet custT="1"/>
      <dgm:spPr/>
      <dgm:t>
        <a:bodyPr/>
        <a:lstStyle/>
        <a:p>
          <a:r>
            <a:rPr lang="en-US" sz="1400" dirty="0" err="1" smtClean="0"/>
            <a:t>Bidang</a:t>
          </a:r>
          <a:r>
            <a:rPr lang="en-US" sz="1400" dirty="0" smtClean="0"/>
            <a:t> </a:t>
          </a:r>
          <a:r>
            <a:rPr lang="en-US" sz="1400" dirty="0" err="1" smtClean="0"/>
            <a:t>perhubungan</a:t>
          </a:r>
          <a:endParaRPr lang="en-US" sz="1400" dirty="0"/>
        </a:p>
      </dgm:t>
    </dgm:pt>
    <dgm:pt modelId="{513D32F7-6117-4DEC-8A11-74687EC62661}" type="parTrans" cxnId="{9DDD2794-ABA7-4CC3-A271-2495CE23D7D2}">
      <dgm:prSet/>
      <dgm:spPr/>
      <dgm:t>
        <a:bodyPr/>
        <a:lstStyle/>
        <a:p>
          <a:endParaRPr lang="en-US" sz="1400"/>
        </a:p>
      </dgm:t>
    </dgm:pt>
    <dgm:pt modelId="{CFF54083-257E-4A12-98C1-41C7E15FD982}" type="sibTrans" cxnId="{9DDD2794-ABA7-4CC3-A271-2495CE23D7D2}">
      <dgm:prSet custT="1"/>
      <dgm:spPr/>
      <dgm:t>
        <a:bodyPr/>
        <a:lstStyle/>
        <a:p>
          <a:endParaRPr lang="en-US" sz="1400"/>
        </a:p>
      </dgm:t>
    </dgm:pt>
    <dgm:pt modelId="{7AA2AEAD-E4C7-41E3-B76E-CED428390B2C}">
      <dgm:prSet custT="1"/>
      <dgm:spPr/>
      <dgm:t>
        <a:bodyPr/>
        <a:lstStyle/>
        <a:p>
          <a:r>
            <a:rPr lang="en-US" sz="1400" dirty="0" err="1" smtClean="0"/>
            <a:t>Bidang</a:t>
          </a:r>
          <a:r>
            <a:rPr lang="en-US" sz="1400" dirty="0" smtClean="0"/>
            <a:t> </a:t>
          </a:r>
          <a:r>
            <a:rPr lang="en-US" sz="1400" dirty="0" err="1" smtClean="0"/>
            <a:t>pertahanan</a:t>
          </a:r>
          <a:endParaRPr lang="en-US" sz="1400" dirty="0"/>
        </a:p>
      </dgm:t>
    </dgm:pt>
    <dgm:pt modelId="{DAD114D2-696D-46F2-BCB1-F0914C6AD6C0}" type="parTrans" cxnId="{7D642722-960A-4378-9EE3-32709B1AC669}">
      <dgm:prSet/>
      <dgm:spPr/>
      <dgm:t>
        <a:bodyPr/>
        <a:lstStyle/>
        <a:p>
          <a:endParaRPr lang="en-US" sz="1400"/>
        </a:p>
      </dgm:t>
    </dgm:pt>
    <dgm:pt modelId="{2A059858-F6B5-4818-9B64-0A1E3AE5B6C7}" type="sibTrans" cxnId="{7D642722-960A-4378-9EE3-32709B1AC669}">
      <dgm:prSet custT="1"/>
      <dgm:spPr/>
      <dgm:t>
        <a:bodyPr/>
        <a:lstStyle/>
        <a:p>
          <a:endParaRPr lang="en-US" sz="1400"/>
        </a:p>
      </dgm:t>
    </dgm:pt>
    <dgm:pt modelId="{0F442F72-56A2-4A44-8DFC-75C1A6B8EEAB}">
      <dgm:prSet custT="1"/>
      <dgm:spPr/>
      <dgm:t>
        <a:bodyPr/>
        <a:lstStyle/>
        <a:p>
          <a:r>
            <a:rPr lang="en-US" sz="1400" dirty="0" err="1" smtClean="0"/>
            <a:t>Bidang</a:t>
          </a:r>
          <a:r>
            <a:rPr lang="en-US" sz="1400" dirty="0" smtClean="0"/>
            <a:t> </a:t>
          </a:r>
          <a:r>
            <a:rPr lang="en-US" sz="1400" dirty="0" err="1" smtClean="0"/>
            <a:t>teknologi</a:t>
          </a:r>
          <a:r>
            <a:rPr lang="en-US" sz="1400" dirty="0" smtClean="0"/>
            <a:t> </a:t>
          </a:r>
          <a:r>
            <a:rPr lang="en-US" sz="1400" dirty="0" err="1" smtClean="0"/>
            <a:t>satelit</a:t>
          </a:r>
          <a:endParaRPr lang="en-US" sz="1400" dirty="0"/>
        </a:p>
      </dgm:t>
    </dgm:pt>
    <dgm:pt modelId="{865523EA-C7D2-4BA2-B0A8-494A71058441}" type="parTrans" cxnId="{935C9B2B-1AFD-45AA-8FB9-001065993050}">
      <dgm:prSet/>
      <dgm:spPr/>
      <dgm:t>
        <a:bodyPr/>
        <a:lstStyle/>
        <a:p>
          <a:endParaRPr lang="en-US" sz="1400"/>
        </a:p>
      </dgm:t>
    </dgm:pt>
    <dgm:pt modelId="{C6D296AF-71F5-4938-B933-319A38DF6809}" type="sibTrans" cxnId="{935C9B2B-1AFD-45AA-8FB9-001065993050}">
      <dgm:prSet custT="1"/>
      <dgm:spPr/>
      <dgm:t>
        <a:bodyPr/>
        <a:lstStyle/>
        <a:p>
          <a:endParaRPr lang="en-US" sz="1400"/>
        </a:p>
      </dgm:t>
    </dgm:pt>
    <dgm:pt modelId="{DF2B8227-1278-4518-A7AA-C5DD1FB461A1}" type="pres">
      <dgm:prSet presAssocID="{2C91CECF-2677-4B4C-9A0C-DF161C7A03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3C790F-6AFB-4CCF-98D5-EA6A9CE4657E}" type="pres">
      <dgm:prSet presAssocID="{F7D2DCCB-FF8E-4016-8A0C-F678D6CF39DD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D8EB4-A3B6-492C-A75F-D2E397A7B2B4}" type="pres">
      <dgm:prSet presAssocID="{7D1C1430-45D2-41F1-B82E-9B2654584FC4}" presName="sibTrans" presStyleCnt="0"/>
      <dgm:spPr/>
      <dgm:t>
        <a:bodyPr/>
        <a:lstStyle/>
        <a:p>
          <a:endParaRPr lang="en-US"/>
        </a:p>
      </dgm:t>
    </dgm:pt>
    <dgm:pt modelId="{C4A10C25-8597-4C16-82D2-A617E05C2BF5}" type="pres">
      <dgm:prSet presAssocID="{FEA54408-94BF-408F-8ACF-9A04612E15D6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E70DA7-3F3F-4A00-A6BF-AD8B1C8892AA}" type="pres">
      <dgm:prSet presAssocID="{D1862BAC-E745-4CD0-BBF4-157D16C9479B}" presName="sibTrans" presStyleCnt="0"/>
      <dgm:spPr/>
      <dgm:t>
        <a:bodyPr/>
        <a:lstStyle/>
        <a:p>
          <a:endParaRPr lang="en-US"/>
        </a:p>
      </dgm:t>
    </dgm:pt>
    <dgm:pt modelId="{B39578AA-54AC-4CC8-BF1C-68A0895BA625}" type="pres">
      <dgm:prSet presAssocID="{947C652E-845F-43F5-9D74-78451F276A6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4DF53-FC39-409E-9C31-520E70EC21F6}" type="pres">
      <dgm:prSet presAssocID="{5A64A1A0-5D72-4C74-9872-2C4F8052B0AA}" presName="sibTrans" presStyleCnt="0"/>
      <dgm:spPr/>
      <dgm:t>
        <a:bodyPr/>
        <a:lstStyle/>
        <a:p>
          <a:endParaRPr lang="en-US"/>
        </a:p>
      </dgm:t>
    </dgm:pt>
    <dgm:pt modelId="{C41D5A5B-1AEE-41E0-98FF-9D9840FAEA88}" type="pres">
      <dgm:prSet presAssocID="{0F679AD5-DBAD-4210-ACC2-56C8D772DC7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E9C36-F683-4005-9DF4-A3CE3DA3B817}" type="pres">
      <dgm:prSet presAssocID="{51500836-8658-4F1A-9A70-69D8DC858BE0}" presName="sibTrans" presStyleCnt="0"/>
      <dgm:spPr/>
      <dgm:t>
        <a:bodyPr/>
        <a:lstStyle/>
        <a:p>
          <a:endParaRPr lang="en-US"/>
        </a:p>
      </dgm:t>
    </dgm:pt>
    <dgm:pt modelId="{75ED9A58-5CCF-439B-AEA4-886B5CC300D5}" type="pres">
      <dgm:prSet presAssocID="{0ECF443E-5CA2-4E27-B92D-8C980AC0450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F7363-DC1E-424A-880F-741F53B58E2B}" type="pres">
      <dgm:prSet presAssocID="{E426134E-23CC-4946-93B3-A6C0E50C487F}" presName="sibTrans" presStyleCnt="0"/>
      <dgm:spPr/>
      <dgm:t>
        <a:bodyPr/>
        <a:lstStyle/>
        <a:p>
          <a:endParaRPr lang="en-US"/>
        </a:p>
      </dgm:t>
    </dgm:pt>
    <dgm:pt modelId="{F4FFE160-541C-45F6-84B8-C3C343B14518}" type="pres">
      <dgm:prSet presAssocID="{6B080C38-722C-4781-953F-852E681447C0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D4477-AF0B-4CAB-ACE0-D3D1ADA7F130}" type="pres">
      <dgm:prSet presAssocID="{CFF54083-257E-4A12-98C1-41C7E15FD982}" presName="sibTrans" presStyleCnt="0"/>
      <dgm:spPr/>
      <dgm:t>
        <a:bodyPr/>
        <a:lstStyle/>
        <a:p>
          <a:endParaRPr lang="en-US"/>
        </a:p>
      </dgm:t>
    </dgm:pt>
    <dgm:pt modelId="{1CA2F41F-8454-4EC7-B9B1-EAEAFF7CC3CA}" type="pres">
      <dgm:prSet presAssocID="{7AA2AEAD-E4C7-41E3-B76E-CED428390B2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9E3CE-0D82-439F-A12B-3C4E3722B54F}" type="pres">
      <dgm:prSet presAssocID="{2A059858-F6B5-4818-9B64-0A1E3AE5B6C7}" presName="sibTrans" presStyleCnt="0"/>
      <dgm:spPr/>
      <dgm:t>
        <a:bodyPr/>
        <a:lstStyle/>
        <a:p>
          <a:endParaRPr lang="en-US"/>
        </a:p>
      </dgm:t>
    </dgm:pt>
    <dgm:pt modelId="{32368125-D585-464C-9AD1-5DB446BCE178}" type="pres">
      <dgm:prSet presAssocID="{0F442F72-56A2-4A44-8DFC-75C1A6B8EEA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5C9B2B-1AFD-45AA-8FB9-001065993050}" srcId="{2C91CECF-2677-4B4C-9A0C-DF161C7A03CF}" destId="{0F442F72-56A2-4A44-8DFC-75C1A6B8EEAB}" srcOrd="7" destOrd="0" parTransId="{865523EA-C7D2-4BA2-B0A8-494A71058441}" sibTransId="{C6D296AF-71F5-4938-B933-319A38DF6809}"/>
    <dgm:cxn modelId="{7D642722-960A-4378-9EE3-32709B1AC669}" srcId="{2C91CECF-2677-4B4C-9A0C-DF161C7A03CF}" destId="{7AA2AEAD-E4C7-41E3-B76E-CED428390B2C}" srcOrd="6" destOrd="0" parTransId="{DAD114D2-696D-46F2-BCB1-F0914C6AD6C0}" sibTransId="{2A059858-F6B5-4818-9B64-0A1E3AE5B6C7}"/>
    <dgm:cxn modelId="{E5677E2B-6165-4111-9246-ED04C561AA51}" type="presOf" srcId="{6B080C38-722C-4781-953F-852E681447C0}" destId="{F4FFE160-541C-45F6-84B8-C3C343B14518}" srcOrd="0" destOrd="0" presId="urn:microsoft.com/office/officeart/2005/8/layout/default"/>
    <dgm:cxn modelId="{E83EB5AB-ED72-4B4D-AE84-B5BA8AA34687}" srcId="{2C91CECF-2677-4B4C-9A0C-DF161C7A03CF}" destId="{FEA54408-94BF-408F-8ACF-9A04612E15D6}" srcOrd="1" destOrd="0" parTransId="{50876755-C647-474D-9167-B44DF6134309}" sibTransId="{D1862BAC-E745-4CD0-BBF4-157D16C9479B}"/>
    <dgm:cxn modelId="{D0C5F0A1-26C9-40AE-B220-4FE90909B13A}" srcId="{2C91CECF-2677-4B4C-9A0C-DF161C7A03CF}" destId="{947C652E-845F-43F5-9D74-78451F276A63}" srcOrd="2" destOrd="0" parTransId="{5AD25547-9E76-4EB3-846A-78170CDFE22E}" sibTransId="{5A64A1A0-5D72-4C74-9872-2C4F8052B0AA}"/>
    <dgm:cxn modelId="{6D135F5D-769C-4FB1-8784-B1B9A5D8063E}" srcId="{2C91CECF-2677-4B4C-9A0C-DF161C7A03CF}" destId="{0ECF443E-5CA2-4E27-B92D-8C980AC04504}" srcOrd="4" destOrd="0" parTransId="{32864D47-C7A7-4BF0-B24C-4332755A257B}" sibTransId="{E426134E-23CC-4946-93B3-A6C0E50C487F}"/>
    <dgm:cxn modelId="{0F89329D-4921-43FE-A497-EE3CA2564954}" type="presOf" srcId="{0F679AD5-DBAD-4210-ACC2-56C8D772DC70}" destId="{C41D5A5B-1AEE-41E0-98FF-9D9840FAEA88}" srcOrd="0" destOrd="0" presId="urn:microsoft.com/office/officeart/2005/8/layout/default"/>
    <dgm:cxn modelId="{FF40C6AC-8A17-42A8-B2E8-EFA58EFE7103}" srcId="{2C91CECF-2677-4B4C-9A0C-DF161C7A03CF}" destId="{F7D2DCCB-FF8E-4016-8A0C-F678D6CF39DD}" srcOrd="0" destOrd="0" parTransId="{54CA1470-6221-49D7-B347-6DF97C1DD185}" sibTransId="{7D1C1430-45D2-41F1-B82E-9B2654584FC4}"/>
    <dgm:cxn modelId="{291473C3-0543-45F0-BB60-78CB81C531C0}" type="presOf" srcId="{947C652E-845F-43F5-9D74-78451F276A63}" destId="{B39578AA-54AC-4CC8-BF1C-68A0895BA625}" srcOrd="0" destOrd="0" presId="urn:microsoft.com/office/officeart/2005/8/layout/default"/>
    <dgm:cxn modelId="{11B57662-A1D3-47F2-9482-6148EC1E9DE6}" type="presOf" srcId="{2C91CECF-2677-4B4C-9A0C-DF161C7A03CF}" destId="{DF2B8227-1278-4518-A7AA-C5DD1FB461A1}" srcOrd="0" destOrd="0" presId="urn:microsoft.com/office/officeart/2005/8/layout/default"/>
    <dgm:cxn modelId="{71649E9C-6115-4270-BDD6-B097B6C5B9C1}" srcId="{2C91CECF-2677-4B4C-9A0C-DF161C7A03CF}" destId="{0F679AD5-DBAD-4210-ACC2-56C8D772DC70}" srcOrd="3" destOrd="0" parTransId="{EAE7F61A-8438-4520-B878-9DF5AD6E81BF}" sibTransId="{51500836-8658-4F1A-9A70-69D8DC858BE0}"/>
    <dgm:cxn modelId="{B95A13C2-7D2B-4AAE-944F-E3EA9FCF4903}" type="presOf" srcId="{7AA2AEAD-E4C7-41E3-B76E-CED428390B2C}" destId="{1CA2F41F-8454-4EC7-B9B1-EAEAFF7CC3CA}" srcOrd="0" destOrd="0" presId="urn:microsoft.com/office/officeart/2005/8/layout/default"/>
    <dgm:cxn modelId="{E11F2FCC-1B4A-4ECF-A4D0-E181D29241A1}" type="presOf" srcId="{F7D2DCCB-FF8E-4016-8A0C-F678D6CF39DD}" destId="{683C790F-6AFB-4CCF-98D5-EA6A9CE4657E}" srcOrd="0" destOrd="0" presId="urn:microsoft.com/office/officeart/2005/8/layout/default"/>
    <dgm:cxn modelId="{2DD17E92-C37B-4FC9-9FEB-6FA5D7A6A698}" type="presOf" srcId="{0ECF443E-5CA2-4E27-B92D-8C980AC04504}" destId="{75ED9A58-5CCF-439B-AEA4-886B5CC300D5}" srcOrd="0" destOrd="0" presId="urn:microsoft.com/office/officeart/2005/8/layout/default"/>
    <dgm:cxn modelId="{84CFEF59-1A82-4A83-862C-9AADB6165871}" type="presOf" srcId="{0F442F72-56A2-4A44-8DFC-75C1A6B8EEAB}" destId="{32368125-D585-464C-9AD1-5DB446BCE178}" srcOrd="0" destOrd="0" presId="urn:microsoft.com/office/officeart/2005/8/layout/default"/>
    <dgm:cxn modelId="{AB53F965-A3B7-4028-87BB-A64BADB4C499}" type="presOf" srcId="{FEA54408-94BF-408F-8ACF-9A04612E15D6}" destId="{C4A10C25-8597-4C16-82D2-A617E05C2BF5}" srcOrd="0" destOrd="0" presId="urn:microsoft.com/office/officeart/2005/8/layout/default"/>
    <dgm:cxn modelId="{9DDD2794-ABA7-4CC3-A271-2495CE23D7D2}" srcId="{2C91CECF-2677-4B4C-9A0C-DF161C7A03CF}" destId="{6B080C38-722C-4781-953F-852E681447C0}" srcOrd="5" destOrd="0" parTransId="{513D32F7-6117-4DEC-8A11-74687EC62661}" sibTransId="{CFF54083-257E-4A12-98C1-41C7E15FD982}"/>
    <dgm:cxn modelId="{611E7095-C709-4BEC-A815-819999FCFC91}" type="presParOf" srcId="{DF2B8227-1278-4518-A7AA-C5DD1FB461A1}" destId="{683C790F-6AFB-4CCF-98D5-EA6A9CE4657E}" srcOrd="0" destOrd="0" presId="urn:microsoft.com/office/officeart/2005/8/layout/default"/>
    <dgm:cxn modelId="{44A42CC6-D005-45ED-A039-1B1A859691BD}" type="presParOf" srcId="{DF2B8227-1278-4518-A7AA-C5DD1FB461A1}" destId="{673D8EB4-A3B6-492C-A75F-D2E397A7B2B4}" srcOrd="1" destOrd="0" presId="urn:microsoft.com/office/officeart/2005/8/layout/default"/>
    <dgm:cxn modelId="{953CFDF9-8A94-4D43-ABF1-89ABF9CA4D28}" type="presParOf" srcId="{DF2B8227-1278-4518-A7AA-C5DD1FB461A1}" destId="{C4A10C25-8597-4C16-82D2-A617E05C2BF5}" srcOrd="2" destOrd="0" presId="urn:microsoft.com/office/officeart/2005/8/layout/default"/>
    <dgm:cxn modelId="{053D10CB-76C0-43DC-A885-EEE3C5AD04A1}" type="presParOf" srcId="{DF2B8227-1278-4518-A7AA-C5DD1FB461A1}" destId="{C3E70DA7-3F3F-4A00-A6BF-AD8B1C8892AA}" srcOrd="3" destOrd="0" presId="urn:microsoft.com/office/officeart/2005/8/layout/default"/>
    <dgm:cxn modelId="{B66161AE-4A00-426D-8A73-4F345FFD2C73}" type="presParOf" srcId="{DF2B8227-1278-4518-A7AA-C5DD1FB461A1}" destId="{B39578AA-54AC-4CC8-BF1C-68A0895BA625}" srcOrd="4" destOrd="0" presId="urn:microsoft.com/office/officeart/2005/8/layout/default"/>
    <dgm:cxn modelId="{30C5C4D2-E208-4231-9BC2-FF74612314A2}" type="presParOf" srcId="{DF2B8227-1278-4518-A7AA-C5DD1FB461A1}" destId="{A3F4DF53-FC39-409E-9C31-520E70EC21F6}" srcOrd="5" destOrd="0" presId="urn:microsoft.com/office/officeart/2005/8/layout/default"/>
    <dgm:cxn modelId="{BA2DDD26-8A96-49E4-BA72-C38C869190B1}" type="presParOf" srcId="{DF2B8227-1278-4518-A7AA-C5DD1FB461A1}" destId="{C41D5A5B-1AEE-41E0-98FF-9D9840FAEA88}" srcOrd="6" destOrd="0" presId="urn:microsoft.com/office/officeart/2005/8/layout/default"/>
    <dgm:cxn modelId="{A3164779-17FE-4D15-890E-483F4FF575B1}" type="presParOf" srcId="{DF2B8227-1278-4518-A7AA-C5DD1FB461A1}" destId="{E61E9C36-F683-4005-9DF4-A3CE3DA3B817}" srcOrd="7" destOrd="0" presId="urn:microsoft.com/office/officeart/2005/8/layout/default"/>
    <dgm:cxn modelId="{2270B5B1-2114-4D4B-A103-A1D11C16D648}" type="presParOf" srcId="{DF2B8227-1278-4518-A7AA-C5DD1FB461A1}" destId="{75ED9A58-5CCF-439B-AEA4-886B5CC300D5}" srcOrd="8" destOrd="0" presId="urn:microsoft.com/office/officeart/2005/8/layout/default"/>
    <dgm:cxn modelId="{F202D421-70DA-43AF-82E1-30A7BF134BB1}" type="presParOf" srcId="{DF2B8227-1278-4518-A7AA-C5DD1FB461A1}" destId="{1ACF7363-DC1E-424A-880F-741F53B58E2B}" srcOrd="9" destOrd="0" presId="urn:microsoft.com/office/officeart/2005/8/layout/default"/>
    <dgm:cxn modelId="{C7C0CEEF-0BED-4523-8488-E4FFD44F1B64}" type="presParOf" srcId="{DF2B8227-1278-4518-A7AA-C5DD1FB461A1}" destId="{F4FFE160-541C-45F6-84B8-C3C343B14518}" srcOrd="10" destOrd="0" presId="urn:microsoft.com/office/officeart/2005/8/layout/default"/>
    <dgm:cxn modelId="{8C8C7F3C-BF03-485A-BF09-0205AC470202}" type="presParOf" srcId="{DF2B8227-1278-4518-A7AA-C5DD1FB461A1}" destId="{735D4477-AF0B-4CAB-ACE0-D3D1ADA7F130}" srcOrd="11" destOrd="0" presId="urn:microsoft.com/office/officeart/2005/8/layout/default"/>
    <dgm:cxn modelId="{1DA96274-7B89-41F1-BF1B-4A0628E9E4B9}" type="presParOf" srcId="{DF2B8227-1278-4518-A7AA-C5DD1FB461A1}" destId="{1CA2F41F-8454-4EC7-B9B1-EAEAFF7CC3CA}" srcOrd="12" destOrd="0" presId="urn:microsoft.com/office/officeart/2005/8/layout/default"/>
    <dgm:cxn modelId="{EF8C386F-CB36-469E-80DA-6D934B0BEF89}" type="presParOf" srcId="{DF2B8227-1278-4518-A7AA-C5DD1FB461A1}" destId="{0C29E3CE-0D82-439F-A12B-3C4E3722B54F}" srcOrd="13" destOrd="0" presId="urn:microsoft.com/office/officeart/2005/8/layout/default"/>
    <dgm:cxn modelId="{5050FB43-F1D8-45E4-9D29-8B4F5DD07C0E}" type="presParOf" srcId="{DF2B8227-1278-4518-A7AA-C5DD1FB461A1}" destId="{32368125-D585-464C-9AD1-5DB446BCE17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91CECF-2677-4B4C-9A0C-DF161C7A03CF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7D2DCCB-FF8E-4016-8A0C-F678D6CF39DD}">
      <dgm:prSet phldrT="[Text]" custT="1"/>
      <dgm:spPr/>
      <dgm:t>
        <a:bodyPr/>
        <a:lstStyle/>
        <a:p>
          <a:r>
            <a:rPr lang="en-US" sz="1500" dirty="0" err="1" smtClean="0"/>
            <a:t>Bidang</a:t>
          </a:r>
          <a:r>
            <a:rPr lang="en-US" sz="1500" dirty="0" smtClean="0"/>
            <a:t> </a:t>
          </a:r>
          <a:r>
            <a:rPr lang="en-US" sz="1500" dirty="0" err="1" smtClean="0"/>
            <a:t>energi</a:t>
          </a:r>
          <a:r>
            <a:rPr lang="en-US" sz="1500" dirty="0" smtClean="0"/>
            <a:t> </a:t>
          </a:r>
          <a:r>
            <a:rPr lang="en-US" sz="1500" dirty="0" err="1" smtClean="0"/>
            <a:t>dan</a:t>
          </a:r>
          <a:r>
            <a:rPr lang="en-US" sz="1500" dirty="0" smtClean="0"/>
            <a:t> </a:t>
          </a:r>
          <a:r>
            <a:rPr lang="en-US" sz="1500" dirty="0" err="1" smtClean="0"/>
            <a:t>sumber</a:t>
          </a:r>
          <a:r>
            <a:rPr lang="en-US" sz="1500" dirty="0" smtClean="0"/>
            <a:t> </a:t>
          </a:r>
          <a:r>
            <a:rPr lang="en-US" sz="1500" dirty="0" err="1" smtClean="0"/>
            <a:t>daya</a:t>
          </a:r>
          <a:r>
            <a:rPr lang="en-US" sz="1500" dirty="0" smtClean="0"/>
            <a:t> mineral</a:t>
          </a:r>
          <a:endParaRPr lang="en-US" sz="1500" dirty="0"/>
        </a:p>
      </dgm:t>
    </dgm:pt>
    <dgm:pt modelId="{54CA1470-6221-49D7-B347-6DF97C1DD185}" type="parTrans" cxnId="{FF40C6AC-8A17-42A8-B2E8-EFA58EFE7103}">
      <dgm:prSet/>
      <dgm:spPr/>
      <dgm:t>
        <a:bodyPr/>
        <a:lstStyle/>
        <a:p>
          <a:endParaRPr lang="en-US" sz="1500"/>
        </a:p>
      </dgm:t>
    </dgm:pt>
    <dgm:pt modelId="{7D1C1430-45D2-41F1-B82E-9B2654584FC4}" type="sibTrans" cxnId="{FF40C6AC-8A17-42A8-B2E8-EFA58EFE7103}">
      <dgm:prSet custT="1"/>
      <dgm:spPr/>
      <dgm:t>
        <a:bodyPr/>
        <a:lstStyle/>
        <a:p>
          <a:endParaRPr lang="en-US" sz="1500" dirty="0"/>
        </a:p>
      </dgm:t>
    </dgm:pt>
    <dgm:pt modelId="{FEA54408-94BF-408F-8ACF-9A04612E15D6}">
      <dgm:prSet phldrT="[Text]" custT="1"/>
      <dgm:spPr/>
      <dgm:t>
        <a:bodyPr/>
        <a:lstStyle/>
        <a:p>
          <a:r>
            <a:rPr lang="en-US" sz="1500" dirty="0" err="1" smtClean="0"/>
            <a:t>Bidang</a:t>
          </a:r>
          <a:r>
            <a:rPr lang="en-US" sz="1500" dirty="0" smtClean="0"/>
            <a:t> </a:t>
          </a:r>
          <a:r>
            <a:rPr lang="en-US" sz="1500" dirty="0" err="1" smtClean="0"/>
            <a:t>ketenaganukliran</a:t>
          </a:r>
          <a:endParaRPr lang="en-US" sz="1500" dirty="0"/>
        </a:p>
      </dgm:t>
    </dgm:pt>
    <dgm:pt modelId="{50876755-C647-474D-9167-B44DF6134309}" type="parTrans" cxnId="{E83EB5AB-ED72-4B4D-AE84-B5BA8AA34687}">
      <dgm:prSet/>
      <dgm:spPr/>
      <dgm:t>
        <a:bodyPr/>
        <a:lstStyle/>
        <a:p>
          <a:endParaRPr lang="en-US" sz="1500"/>
        </a:p>
      </dgm:t>
    </dgm:pt>
    <dgm:pt modelId="{D1862BAC-E745-4CD0-BBF4-157D16C9479B}" type="sibTrans" cxnId="{E83EB5AB-ED72-4B4D-AE84-B5BA8AA34687}">
      <dgm:prSet custT="1"/>
      <dgm:spPr/>
      <dgm:t>
        <a:bodyPr/>
        <a:lstStyle/>
        <a:p>
          <a:endParaRPr lang="en-US"/>
        </a:p>
      </dgm:t>
    </dgm:pt>
    <dgm:pt modelId="{947C652E-845F-43F5-9D74-78451F276A63}">
      <dgm:prSet phldrT="[Text]" custT="1"/>
      <dgm:spPr/>
      <dgm:t>
        <a:bodyPr/>
        <a:lstStyle/>
        <a:p>
          <a:r>
            <a:rPr lang="en-US" sz="1500" dirty="0" err="1" smtClean="0"/>
            <a:t>Bidang</a:t>
          </a:r>
          <a:r>
            <a:rPr lang="en-US" sz="1500" dirty="0" smtClean="0"/>
            <a:t> </a:t>
          </a:r>
          <a:r>
            <a:rPr lang="en-US" sz="1500" dirty="0" err="1" smtClean="0"/>
            <a:t>perikanan</a:t>
          </a:r>
          <a:r>
            <a:rPr lang="en-US" sz="1500" dirty="0" smtClean="0"/>
            <a:t> </a:t>
          </a:r>
          <a:r>
            <a:rPr lang="en-US" sz="1500" dirty="0" err="1" smtClean="0"/>
            <a:t>dan</a:t>
          </a:r>
          <a:r>
            <a:rPr lang="en-US" sz="1500" dirty="0" smtClean="0"/>
            <a:t> </a:t>
          </a:r>
          <a:r>
            <a:rPr lang="en-US" sz="1500" dirty="0" err="1" smtClean="0"/>
            <a:t>kelautan</a:t>
          </a:r>
          <a:endParaRPr lang="en-US" sz="1500" dirty="0"/>
        </a:p>
      </dgm:t>
    </dgm:pt>
    <dgm:pt modelId="{5A64A1A0-5D72-4C74-9872-2C4F8052B0AA}" type="sibTrans" cxnId="{D0C5F0A1-26C9-40AE-B220-4FE90909B13A}">
      <dgm:prSet custT="1"/>
      <dgm:spPr/>
      <dgm:t>
        <a:bodyPr/>
        <a:lstStyle/>
        <a:p>
          <a:endParaRPr lang="en-US"/>
        </a:p>
      </dgm:t>
    </dgm:pt>
    <dgm:pt modelId="{5AD25547-9E76-4EB3-846A-78170CDFE22E}" type="parTrans" cxnId="{D0C5F0A1-26C9-40AE-B220-4FE90909B13A}">
      <dgm:prSet/>
      <dgm:spPr/>
      <dgm:t>
        <a:bodyPr/>
        <a:lstStyle/>
        <a:p>
          <a:endParaRPr lang="en-US" sz="1500"/>
        </a:p>
      </dgm:t>
    </dgm:pt>
    <dgm:pt modelId="{28F2D421-17AD-44C0-8A97-6C9FFEFC7DB1}">
      <dgm:prSet custT="1"/>
      <dgm:spPr/>
      <dgm:t>
        <a:bodyPr/>
        <a:lstStyle/>
        <a:p>
          <a:r>
            <a:rPr lang="en-US" sz="1500" smtClean="0"/>
            <a:t>Bidang pertanian</a:t>
          </a:r>
          <a:endParaRPr lang="en-US" sz="1500" dirty="0"/>
        </a:p>
      </dgm:t>
    </dgm:pt>
    <dgm:pt modelId="{50FA5CD6-A478-4F56-A4F4-B842E7EFD348}" type="parTrans" cxnId="{C3EBBC97-46C0-4418-85EF-4640AD106650}">
      <dgm:prSet/>
      <dgm:spPr/>
      <dgm:t>
        <a:bodyPr/>
        <a:lstStyle/>
        <a:p>
          <a:endParaRPr lang="en-US" sz="1500"/>
        </a:p>
      </dgm:t>
    </dgm:pt>
    <dgm:pt modelId="{7CEC8317-7A3E-425C-8225-41818F7761BE}" type="sibTrans" cxnId="{C3EBBC97-46C0-4418-85EF-4640AD106650}">
      <dgm:prSet/>
      <dgm:spPr/>
      <dgm:t>
        <a:bodyPr/>
        <a:lstStyle/>
        <a:p>
          <a:endParaRPr lang="en-US" sz="1500"/>
        </a:p>
      </dgm:t>
    </dgm:pt>
    <dgm:pt modelId="{E567F012-AA73-4835-A494-30351DF8DBA7}">
      <dgm:prSet custT="1"/>
      <dgm:spPr/>
      <dgm:t>
        <a:bodyPr/>
        <a:lstStyle/>
        <a:p>
          <a:r>
            <a:rPr lang="en-US" sz="1500" smtClean="0"/>
            <a:t>Bidang perumahan</a:t>
          </a:r>
          <a:endParaRPr lang="en-US" sz="1500" dirty="0"/>
        </a:p>
      </dgm:t>
    </dgm:pt>
    <dgm:pt modelId="{C59C13B1-B03F-4FFE-8147-7BE7E96C1E77}" type="parTrans" cxnId="{DCA603AB-B3F4-4842-BB18-C5AEC35EE695}">
      <dgm:prSet/>
      <dgm:spPr/>
      <dgm:t>
        <a:bodyPr/>
        <a:lstStyle/>
        <a:p>
          <a:endParaRPr lang="en-US" sz="1500"/>
        </a:p>
      </dgm:t>
    </dgm:pt>
    <dgm:pt modelId="{D24BFE01-E7A4-47DC-AE54-9035CAE92DEB}" type="sibTrans" cxnId="{DCA603AB-B3F4-4842-BB18-C5AEC35EE695}">
      <dgm:prSet/>
      <dgm:spPr/>
      <dgm:t>
        <a:bodyPr/>
        <a:lstStyle/>
        <a:p>
          <a:endParaRPr lang="en-US" sz="1500"/>
        </a:p>
      </dgm:t>
    </dgm:pt>
    <dgm:pt modelId="{03052898-24F5-4D3D-AD0D-94E7608470EC}">
      <dgm:prSet custT="1"/>
      <dgm:spPr/>
      <dgm:t>
        <a:bodyPr/>
        <a:lstStyle/>
        <a:p>
          <a:r>
            <a:rPr lang="en-US" sz="1500" smtClean="0"/>
            <a:t>Bidang pengelolaan limbah</a:t>
          </a:r>
          <a:endParaRPr lang="en-US" sz="1500" dirty="0"/>
        </a:p>
      </dgm:t>
    </dgm:pt>
    <dgm:pt modelId="{E5D749E8-6C91-40B4-B9E8-55F5139ADE01}" type="parTrans" cxnId="{F5D4AC70-8645-42CC-8B2D-C122CB4C8898}">
      <dgm:prSet/>
      <dgm:spPr/>
      <dgm:t>
        <a:bodyPr/>
        <a:lstStyle/>
        <a:p>
          <a:endParaRPr lang="en-US" sz="1500"/>
        </a:p>
      </dgm:t>
    </dgm:pt>
    <dgm:pt modelId="{C59A5951-48BF-4A99-A935-006024362626}" type="sibTrans" cxnId="{F5D4AC70-8645-42CC-8B2D-C122CB4C8898}">
      <dgm:prSet/>
      <dgm:spPr/>
      <dgm:t>
        <a:bodyPr/>
        <a:lstStyle/>
        <a:p>
          <a:endParaRPr lang="en-US" sz="1500"/>
        </a:p>
      </dgm:t>
    </dgm:pt>
    <dgm:pt modelId="{18441504-684A-4D45-9370-186C5640F1A1}" type="pres">
      <dgm:prSet presAssocID="{2C91CECF-2677-4B4C-9A0C-DF161C7A03C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4ED0D8-C9BE-4CEA-A3E5-199B0F091CA8}" type="pres">
      <dgm:prSet presAssocID="{F7D2DCCB-FF8E-4016-8A0C-F678D6CF39DD}" presName="parentLin" presStyleCnt="0"/>
      <dgm:spPr/>
      <dgm:t>
        <a:bodyPr/>
        <a:lstStyle/>
        <a:p>
          <a:endParaRPr lang="en-US"/>
        </a:p>
      </dgm:t>
    </dgm:pt>
    <dgm:pt modelId="{88A4A662-1A62-4E43-AD57-22C89E0E87FD}" type="pres">
      <dgm:prSet presAssocID="{F7D2DCCB-FF8E-4016-8A0C-F678D6CF39DD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F2BAFF1B-3745-4188-8286-A6F0752D805D}" type="pres">
      <dgm:prSet presAssocID="{F7D2DCCB-FF8E-4016-8A0C-F678D6CF39DD}" presName="parentText" presStyleLbl="node1" presStyleIdx="0" presStyleCnt="6" custScaleX="1269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F88BA3-83DB-486A-ADEA-651A250C247B}" type="pres">
      <dgm:prSet presAssocID="{F7D2DCCB-FF8E-4016-8A0C-F678D6CF39DD}" presName="negativeSpace" presStyleCnt="0"/>
      <dgm:spPr/>
      <dgm:t>
        <a:bodyPr/>
        <a:lstStyle/>
        <a:p>
          <a:endParaRPr lang="en-US"/>
        </a:p>
      </dgm:t>
    </dgm:pt>
    <dgm:pt modelId="{BF67EF52-D325-4D2B-87D2-118BA44F5979}" type="pres">
      <dgm:prSet presAssocID="{F7D2DCCB-FF8E-4016-8A0C-F678D6CF39DD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D0C8B8-63F2-4480-A6C8-29463A465838}" type="pres">
      <dgm:prSet presAssocID="{7D1C1430-45D2-41F1-B82E-9B2654584FC4}" presName="spaceBetweenRectangles" presStyleCnt="0"/>
      <dgm:spPr/>
      <dgm:t>
        <a:bodyPr/>
        <a:lstStyle/>
        <a:p>
          <a:endParaRPr lang="en-US"/>
        </a:p>
      </dgm:t>
    </dgm:pt>
    <dgm:pt modelId="{E44A6CC8-05AF-4E99-A695-78399FF3E8C3}" type="pres">
      <dgm:prSet presAssocID="{FEA54408-94BF-408F-8ACF-9A04612E15D6}" presName="parentLin" presStyleCnt="0"/>
      <dgm:spPr/>
      <dgm:t>
        <a:bodyPr/>
        <a:lstStyle/>
        <a:p>
          <a:endParaRPr lang="en-US"/>
        </a:p>
      </dgm:t>
    </dgm:pt>
    <dgm:pt modelId="{7D453A4F-54E7-4D8C-8BC3-3185E6CCDAAB}" type="pres">
      <dgm:prSet presAssocID="{FEA54408-94BF-408F-8ACF-9A04612E15D6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656D1A86-5FCA-4E29-8D81-478FA152655E}" type="pres">
      <dgm:prSet presAssocID="{FEA54408-94BF-408F-8ACF-9A04612E15D6}" presName="parentText" presStyleLbl="node1" presStyleIdx="1" presStyleCnt="6" custScaleX="1269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C2F1B0-FA1D-446F-8AFB-CCF462329FC8}" type="pres">
      <dgm:prSet presAssocID="{FEA54408-94BF-408F-8ACF-9A04612E15D6}" presName="negativeSpace" presStyleCnt="0"/>
      <dgm:spPr/>
      <dgm:t>
        <a:bodyPr/>
        <a:lstStyle/>
        <a:p>
          <a:endParaRPr lang="en-US"/>
        </a:p>
      </dgm:t>
    </dgm:pt>
    <dgm:pt modelId="{7E31317B-CF8F-4310-AC6F-650E4284AEE8}" type="pres">
      <dgm:prSet presAssocID="{FEA54408-94BF-408F-8ACF-9A04612E15D6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BE115-FAD8-4344-A95B-9CE49D8F79AC}" type="pres">
      <dgm:prSet presAssocID="{D1862BAC-E745-4CD0-BBF4-157D16C9479B}" presName="spaceBetweenRectangles" presStyleCnt="0"/>
      <dgm:spPr/>
      <dgm:t>
        <a:bodyPr/>
        <a:lstStyle/>
        <a:p>
          <a:endParaRPr lang="en-US"/>
        </a:p>
      </dgm:t>
    </dgm:pt>
    <dgm:pt modelId="{A8C8F661-F368-4FC8-9737-E1DD299650A6}" type="pres">
      <dgm:prSet presAssocID="{947C652E-845F-43F5-9D74-78451F276A63}" presName="parentLin" presStyleCnt="0"/>
      <dgm:spPr/>
      <dgm:t>
        <a:bodyPr/>
        <a:lstStyle/>
        <a:p>
          <a:endParaRPr lang="en-US"/>
        </a:p>
      </dgm:t>
    </dgm:pt>
    <dgm:pt modelId="{96F2A77F-89BA-4D07-BD40-D4D93AACD701}" type="pres">
      <dgm:prSet presAssocID="{947C652E-845F-43F5-9D74-78451F276A63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9817BFA7-0C6F-4AFE-BA82-36E5C8D81A4E}" type="pres">
      <dgm:prSet presAssocID="{947C652E-845F-43F5-9D74-78451F276A63}" presName="parentText" presStyleLbl="node1" presStyleIdx="2" presStyleCnt="6" custScaleX="1269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9EBAC-94AE-4F53-915A-7EC4A2025FA1}" type="pres">
      <dgm:prSet presAssocID="{947C652E-845F-43F5-9D74-78451F276A63}" presName="negativeSpace" presStyleCnt="0"/>
      <dgm:spPr/>
      <dgm:t>
        <a:bodyPr/>
        <a:lstStyle/>
        <a:p>
          <a:endParaRPr lang="en-US"/>
        </a:p>
      </dgm:t>
    </dgm:pt>
    <dgm:pt modelId="{91774F61-372A-45D8-B02A-38517F12B7BB}" type="pres">
      <dgm:prSet presAssocID="{947C652E-845F-43F5-9D74-78451F276A63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ED829F-78A8-493D-9D05-E23F989B14CB}" type="pres">
      <dgm:prSet presAssocID="{5A64A1A0-5D72-4C74-9872-2C4F8052B0AA}" presName="spaceBetweenRectangles" presStyleCnt="0"/>
      <dgm:spPr/>
      <dgm:t>
        <a:bodyPr/>
        <a:lstStyle/>
        <a:p>
          <a:endParaRPr lang="en-US"/>
        </a:p>
      </dgm:t>
    </dgm:pt>
    <dgm:pt modelId="{0513D7BD-C82D-4BD8-AA49-B8F5E3FEFB6C}" type="pres">
      <dgm:prSet presAssocID="{03052898-24F5-4D3D-AD0D-94E7608470EC}" presName="parentLin" presStyleCnt="0"/>
      <dgm:spPr/>
      <dgm:t>
        <a:bodyPr/>
        <a:lstStyle/>
        <a:p>
          <a:endParaRPr lang="en-US"/>
        </a:p>
      </dgm:t>
    </dgm:pt>
    <dgm:pt modelId="{82372E1E-1DFE-4EBA-834F-D50054BE3F9E}" type="pres">
      <dgm:prSet presAssocID="{03052898-24F5-4D3D-AD0D-94E7608470EC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872CE5FC-7741-4AA5-B46E-1C5EBBCDFC9E}" type="pres">
      <dgm:prSet presAssocID="{03052898-24F5-4D3D-AD0D-94E7608470EC}" presName="parentText" presStyleLbl="node1" presStyleIdx="3" presStyleCnt="6" custScaleX="1269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1F404E-29D1-4972-8EC4-11C14D5E1A9D}" type="pres">
      <dgm:prSet presAssocID="{03052898-24F5-4D3D-AD0D-94E7608470EC}" presName="negativeSpace" presStyleCnt="0"/>
      <dgm:spPr/>
      <dgm:t>
        <a:bodyPr/>
        <a:lstStyle/>
        <a:p>
          <a:endParaRPr lang="en-US"/>
        </a:p>
      </dgm:t>
    </dgm:pt>
    <dgm:pt modelId="{26866177-ADA6-491C-BC2F-8354660D28A1}" type="pres">
      <dgm:prSet presAssocID="{03052898-24F5-4D3D-AD0D-94E7608470EC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DB735-2EA7-4507-8D29-89E193BC76AA}" type="pres">
      <dgm:prSet presAssocID="{C59A5951-48BF-4A99-A935-006024362626}" presName="spaceBetweenRectangles" presStyleCnt="0"/>
      <dgm:spPr/>
      <dgm:t>
        <a:bodyPr/>
        <a:lstStyle/>
        <a:p>
          <a:endParaRPr lang="en-US"/>
        </a:p>
      </dgm:t>
    </dgm:pt>
    <dgm:pt modelId="{350577A3-601F-4E76-BF95-9D01F205C8D0}" type="pres">
      <dgm:prSet presAssocID="{E567F012-AA73-4835-A494-30351DF8DBA7}" presName="parentLin" presStyleCnt="0"/>
      <dgm:spPr/>
      <dgm:t>
        <a:bodyPr/>
        <a:lstStyle/>
        <a:p>
          <a:endParaRPr lang="en-US"/>
        </a:p>
      </dgm:t>
    </dgm:pt>
    <dgm:pt modelId="{AA6B5099-5735-4112-A373-5C196051DC9B}" type="pres">
      <dgm:prSet presAssocID="{E567F012-AA73-4835-A494-30351DF8DBA7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FC8F1AE5-567F-4EB8-BE5E-BED0DEA9C063}" type="pres">
      <dgm:prSet presAssocID="{E567F012-AA73-4835-A494-30351DF8DBA7}" presName="parentText" presStyleLbl="node1" presStyleIdx="4" presStyleCnt="6" custScaleX="1269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61B6B4-5525-41A5-998B-F9B67A78C439}" type="pres">
      <dgm:prSet presAssocID="{E567F012-AA73-4835-A494-30351DF8DBA7}" presName="negativeSpace" presStyleCnt="0"/>
      <dgm:spPr/>
      <dgm:t>
        <a:bodyPr/>
        <a:lstStyle/>
        <a:p>
          <a:endParaRPr lang="en-US"/>
        </a:p>
      </dgm:t>
    </dgm:pt>
    <dgm:pt modelId="{6626413A-A76F-4C27-9EA9-7C7F3AA6F5E4}" type="pres">
      <dgm:prSet presAssocID="{E567F012-AA73-4835-A494-30351DF8DBA7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E1CE2-F4E0-41CC-A321-4587A9AB5EA3}" type="pres">
      <dgm:prSet presAssocID="{D24BFE01-E7A4-47DC-AE54-9035CAE92DEB}" presName="spaceBetweenRectangles" presStyleCnt="0"/>
      <dgm:spPr/>
      <dgm:t>
        <a:bodyPr/>
        <a:lstStyle/>
        <a:p>
          <a:endParaRPr lang="en-US"/>
        </a:p>
      </dgm:t>
    </dgm:pt>
    <dgm:pt modelId="{AEF541A0-12AF-45C9-95CD-3D5E679DE798}" type="pres">
      <dgm:prSet presAssocID="{28F2D421-17AD-44C0-8A97-6C9FFEFC7DB1}" presName="parentLin" presStyleCnt="0"/>
      <dgm:spPr/>
      <dgm:t>
        <a:bodyPr/>
        <a:lstStyle/>
        <a:p>
          <a:endParaRPr lang="en-US"/>
        </a:p>
      </dgm:t>
    </dgm:pt>
    <dgm:pt modelId="{08FE5BDC-20B3-417C-AD5C-46DB141B733D}" type="pres">
      <dgm:prSet presAssocID="{28F2D421-17AD-44C0-8A97-6C9FFEFC7DB1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5A6BF995-BB8F-404A-85B5-1470B8CF837C}" type="pres">
      <dgm:prSet presAssocID="{28F2D421-17AD-44C0-8A97-6C9FFEFC7DB1}" presName="parentText" presStyleLbl="node1" presStyleIdx="5" presStyleCnt="6" custScaleX="1269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654137-6058-4E92-9CD7-CF5BEEC7472C}" type="pres">
      <dgm:prSet presAssocID="{28F2D421-17AD-44C0-8A97-6C9FFEFC7DB1}" presName="negativeSpace" presStyleCnt="0"/>
      <dgm:spPr/>
      <dgm:t>
        <a:bodyPr/>
        <a:lstStyle/>
        <a:p>
          <a:endParaRPr lang="en-US"/>
        </a:p>
      </dgm:t>
    </dgm:pt>
    <dgm:pt modelId="{B09E8602-8707-4154-86C9-088E68008B96}" type="pres">
      <dgm:prSet presAssocID="{28F2D421-17AD-44C0-8A97-6C9FFEFC7DB1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3EB5AB-ED72-4B4D-AE84-B5BA8AA34687}" srcId="{2C91CECF-2677-4B4C-9A0C-DF161C7A03CF}" destId="{FEA54408-94BF-408F-8ACF-9A04612E15D6}" srcOrd="1" destOrd="0" parTransId="{50876755-C647-474D-9167-B44DF6134309}" sibTransId="{D1862BAC-E745-4CD0-BBF4-157D16C9479B}"/>
    <dgm:cxn modelId="{C3EBBC97-46C0-4418-85EF-4640AD106650}" srcId="{2C91CECF-2677-4B4C-9A0C-DF161C7A03CF}" destId="{28F2D421-17AD-44C0-8A97-6C9FFEFC7DB1}" srcOrd="5" destOrd="0" parTransId="{50FA5CD6-A478-4F56-A4F4-B842E7EFD348}" sibTransId="{7CEC8317-7A3E-425C-8225-41818F7761BE}"/>
    <dgm:cxn modelId="{59DD5463-EA3A-4DE0-8858-DDAA7D7E8022}" type="presOf" srcId="{947C652E-845F-43F5-9D74-78451F276A63}" destId="{96F2A77F-89BA-4D07-BD40-D4D93AACD701}" srcOrd="0" destOrd="0" presId="urn:microsoft.com/office/officeart/2005/8/layout/list1"/>
    <dgm:cxn modelId="{FF40C6AC-8A17-42A8-B2E8-EFA58EFE7103}" srcId="{2C91CECF-2677-4B4C-9A0C-DF161C7A03CF}" destId="{F7D2DCCB-FF8E-4016-8A0C-F678D6CF39DD}" srcOrd="0" destOrd="0" parTransId="{54CA1470-6221-49D7-B347-6DF97C1DD185}" sibTransId="{7D1C1430-45D2-41F1-B82E-9B2654584FC4}"/>
    <dgm:cxn modelId="{75C3025E-4AA7-42A2-A47A-B05801D898EA}" type="presOf" srcId="{F7D2DCCB-FF8E-4016-8A0C-F678D6CF39DD}" destId="{88A4A662-1A62-4E43-AD57-22C89E0E87FD}" srcOrd="0" destOrd="0" presId="urn:microsoft.com/office/officeart/2005/8/layout/list1"/>
    <dgm:cxn modelId="{89278BBC-C59A-41AE-A387-4508E314512C}" type="presOf" srcId="{03052898-24F5-4D3D-AD0D-94E7608470EC}" destId="{872CE5FC-7741-4AA5-B46E-1C5EBBCDFC9E}" srcOrd="1" destOrd="0" presId="urn:microsoft.com/office/officeart/2005/8/layout/list1"/>
    <dgm:cxn modelId="{93D89DDC-D7C5-4BC9-9810-37F2EF82E89D}" type="presOf" srcId="{947C652E-845F-43F5-9D74-78451F276A63}" destId="{9817BFA7-0C6F-4AFE-BA82-36E5C8D81A4E}" srcOrd="1" destOrd="0" presId="urn:microsoft.com/office/officeart/2005/8/layout/list1"/>
    <dgm:cxn modelId="{C6D497EB-8ED8-4D95-93D2-606B88FB204E}" type="presOf" srcId="{FEA54408-94BF-408F-8ACF-9A04612E15D6}" destId="{656D1A86-5FCA-4E29-8D81-478FA152655E}" srcOrd="1" destOrd="0" presId="urn:microsoft.com/office/officeart/2005/8/layout/list1"/>
    <dgm:cxn modelId="{30B75810-32EB-4005-A1FF-9AA8CA378A77}" type="presOf" srcId="{03052898-24F5-4D3D-AD0D-94E7608470EC}" destId="{82372E1E-1DFE-4EBA-834F-D50054BE3F9E}" srcOrd="0" destOrd="0" presId="urn:microsoft.com/office/officeart/2005/8/layout/list1"/>
    <dgm:cxn modelId="{E9452BE8-4F1C-410E-A798-DD23F07352DE}" type="presOf" srcId="{F7D2DCCB-FF8E-4016-8A0C-F678D6CF39DD}" destId="{F2BAFF1B-3745-4188-8286-A6F0752D805D}" srcOrd="1" destOrd="0" presId="urn:microsoft.com/office/officeart/2005/8/layout/list1"/>
    <dgm:cxn modelId="{E915D709-CC09-4074-A0AF-E790BCDD6FDD}" type="presOf" srcId="{E567F012-AA73-4835-A494-30351DF8DBA7}" destId="{AA6B5099-5735-4112-A373-5C196051DC9B}" srcOrd="0" destOrd="0" presId="urn:microsoft.com/office/officeart/2005/8/layout/list1"/>
    <dgm:cxn modelId="{03876F58-F95E-4BBE-94C1-FD1378BC9C77}" type="presOf" srcId="{28F2D421-17AD-44C0-8A97-6C9FFEFC7DB1}" destId="{5A6BF995-BB8F-404A-85B5-1470B8CF837C}" srcOrd="1" destOrd="0" presId="urn:microsoft.com/office/officeart/2005/8/layout/list1"/>
    <dgm:cxn modelId="{1AD9C7C1-AF36-40C4-AC42-218F9548CA4F}" type="presOf" srcId="{E567F012-AA73-4835-A494-30351DF8DBA7}" destId="{FC8F1AE5-567F-4EB8-BE5E-BED0DEA9C063}" srcOrd="1" destOrd="0" presId="urn:microsoft.com/office/officeart/2005/8/layout/list1"/>
    <dgm:cxn modelId="{904D7A88-E250-4DFD-9B17-A86E2C7062A1}" type="presOf" srcId="{28F2D421-17AD-44C0-8A97-6C9FFEFC7DB1}" destId="{08FE5BDC-20B3-417C-AD5C-46DB141B733D}" srcOrd="0" destOrd="0" presId="urn:microsoft.com/office/officeart/2005/8/layout/list1"/>
    <dgm:cxn modelId="{F5D4AC70-8645-42CC-8B2D-C122CB4C8898}" srcId="{2C91CECF-2677-4B4C-9A0C-DF161C7A03CF}" destId="{03052898-24F5-4D3D-AD0D-94E7608470EC}" srcOrd="3" destOrd="0" parTransId="{E5D749E8-6C91-40B4-B9E8-55F5139ADE01}" sibTransId="{C59A5951-48BF-4A99-A935-006024362626}"/>
    <dgm:cxn modelId="{D0C5F0A1-26C9-40AE-B220-4FE90909B13A}" srcId="{2C91CECF-2677-4B4C-9A0C-DF161C7A03CF}" destId="{947C652E-845F-43F5-9D74-78451F276A63}" srcOrd="2" destOrd="0" parTransId="{5AD25547-9E76-4EB3-846A-78170CDFE22E}" sibTransId="{5A64A1A0-5D72-4C74-9872-2C4F8052B0AA}"/>
    <dgm:cxn modelId="{1C863FA0-E745-405B-BAB3-571AAD4B31BE}" type="presOf" srcId="{2C91CECF-2677-4B4C-9A0C-DF161C7A03CF}" destId="{18441504-684A-4D45-9370-186C5640F1A1}" srcOrd="0" destOrd="0" presId="urn:microsoft.com/office/officeart/2005/8/layout/list1"/>
    <dgm:cxn modelId="{DCA603AB-B3F4-4842-BB18-C5AEC35EE695}" srcId="{2C91CECF-2677-4B4C-9A0C-DF161C7A03CF}" destId="{E567F012-AA73-4835-A494-30351DF8DBA7}" srcOrd="4" destOrd="0" parTransId="{C59C13B1-B03F-4FFE-8147-7BE7E96C1E77}" sibTransId="{D24BFE01-E7A4-47DC-AE54-9035CAE92DEB}"/>
    <dgm:cxn modelId="{22F4053D-F831-47B4-BF2E-B92808EFE434}" type="presOf" srcId="{FEA54408-94BF-408F-8ACF-9A04612E15D6}" destId="{7D453A4F-54E7-4D8C-8BC3-3185E6CCDAAB}" srcOrd="0" destOrd="0" presId="urn:microsoft.com/office/officeart/2005/8/layout/list1"/>
    <dgm:cxn modelId="{07884315-0C23-4109-BC15-56F94393BF5D}" type="presParOf" srcId="{18441504-684A-4D45-9370-186C5640F1A1}" destId="{334ED0D8-C9BE-4CEA-A3E5-199B0F091CA8}" srcOrd="0" destOrd="0" presId="urn:microsoft.com/office/officeart/2005/8/layout/list1"/>
    <dgm:cxn modelId="{66B72DF1-B67A-4828-81C8-0F7462B639E3}" type="presParOf" srcId="{334ED0D8-C9BE-4CEA-A3E5-199B0F091CA8}" destId="{88A4A662-1A62-4E43-AD57-22C89E0E87FD}" srcOrd="0" destOrd="0" presId="urn:microsoft.com/office/officeart/2005/8/layout/list1"/>
    <dgm:cxn modelId="{F842C46E-34D2-46B4-892B-2A71A65CB4DC}" type="presParOf" srcId="{334ED0D8-C9BE-4CEA-A3E5-199B0F091CA8}" destId="{F2BAFF1B-3745-4188-8286-A6F0752D805D}" srcOrd="1" destOrd="0" presId="urn:microsoft.com/office/officeart/2005/8/layout/list1"/>
    <dgm:cxn modelId="{83FCE8BE-7122-4204-A07E-97569C59C7A1}" type="presParOf" srcId="{18441504-684A-4D45-9370-186C5640F1A1}" destId="{88F88BA3-83DB-486A-ADEA-651A250C247B}" srcOrd="1" destOrd="0" presId="urn:microsoft.com/office/officeart/2005/8/layout/list1"/>
    <dgm:cxn modelId="{2A6F92DD-8E92-48CC-AE81-4325487FBC9D}" type="presParOf" srcId="{18441504-684A-4D45-9370-186C5640F1A1}" destId="{BF67EF52-D325-4D2B-87D2-118BA44F5979}" srcOrd="2" destOrd="0" presId="urn:microsoft.com/office/officeart/2005/8/layout/list1"/>
    <dgm:cxn modelId="{A3DF1785-4CF9-4D65-B395-5A6B1CCF6DEA}" type="presParOf" srcId="{18441504-684A-4D45-9370-186C5640F1A1}" destId="{22D0C8B8-63F2-4480-A6C8-29463A465838}" srcOrd="3" destOrd="0" presId="urn:microsoft.com/office/officeart/2005/8/layout/list1"/>
    <dgm:cxn modelId="{77F95CFA-AF48-4CFB-8BEA-72C1648C4E01}" type="presParOf" srcId="{18441504-684A-4D45-9370-186C5640F1A1}" destId="{E44A6CC8-05AF-4E99-A695-78399FF3E8C3}" srcOrd="4" destOrd="0" presId="urn:microsoft.com/office/officeart/2005/8/layout/list1"/>
    <dgm:cxn modelId="{DE60FD93-21CA-4F90-82FC-4CC9E70891A9}" type="presParOf" srcId="{E44A6CC8-05AF-4E99-A695-78399FF3E8C3}" destId="{7D453A4F-54E7-4D8C-8BC3-3185E6CCDAAB}" srcOrd="0" destOrd="0" presId="urn:microsoft.com/office/officeart/2005/8/layout/list1"/>
    <dgm:cxn modelId="{B9895B03-D35E-4AAE-8C93-433DA340D8DB}" type="presParOf" srcId="{E44A6CC8-05AF-4E99-A695-78399FF3E8C3}" destId="{656D1A86-5FCA-4E29-8D81-478FA152655E}" srcOrd="1" destOrd="0" presId="urn:microsoft.com/office/officeart/2005/8/layout/list1"/>
    <dgm:cxn modelId="{26592680-98AD-40E2-9324-EE59E8C23C0E}" type="presParOf" srcId="{18441504-684A-4D45-9370-186C5640F1A1}" destId="{7AC2F1B0-FA1D-446F-8AFB-CCF462329FC8}" srcOrd="5" destOrd="0" presId="urn:microsoft.com/office/officeart/2005/8/layout/list1"/>
    <dgm:cxn modelId="{4B969C8E-AC05-47EB-B8EF-3333EEC7747E}" type="presParOf" srcId="{18441504-684A-4D45-9370-186C5640F1A1}" destId="{7E31317B-CF8F-4310-AC6F-650E4284AEE8}" srcOrd="6" destOrd="0" presId="urn:microsoft.com/office/officeart/2005/8/layout/list1"/>
    <dgm:cxn modelId="{7AD2F3B8-A58B-4A54-9674-96AA2BD87FDD}" type="presParOf" srcId="{18441504-684A-4D45-9370-186C5640F1A1}" destId="{369BE115-FAD8-4344-A95B-9CE49D8F79AC}" srcOrd="7" destOrd="0" presId="urn:microsoft.com/office/officeart/2005/8/layout/list1"/>
    <dgm:cxn modelId="{01FA7E2A-A539-4725-B482-BBFB72D83C8A}" type="presParOf" srcId="{18441504-684A-4D45-9370-186C5640F1A1}" destId="{A8C8F661-F368-4FC8-9737-E1DD299650A6}" srcOrd="8" destOrd="0" presId="urn:microsoft.com/office/officeart/2005/8/layout/list1"/>
    <dgm:cxn modelId="{33326867-E0AB-4A1F-9302-14C6EDB1E3BC}" type="presParOf" srcId="{A8C8F661-F368-4FC8-9737-E1DD299650A6}" destId="{96F2A77F-89BA-4D07-BD40-D4D93AACD701}" srcOrd="0" destOrd="0" presId="urn:microsoft.com/office/officeart/2005/8/layout/list1"/>
    <dgm:cxn modelId="{B516A8EE-DFB9-4A28-A9B2-2CEBF8E2C40A}" type="presParOf" srcId="{A8C8F661-F368-4FC8-9737-E1DD299650A6}" destId="{9817BFA7-0C6F-4AFE-BA82-36E5C8D81A4E}" srcOrd="1" destOrd="0" presId="urn:microsoft.com/office/officeart/2005/8/layout/list1"/>
    <dgm:cxn modelId="{48C6DD37-4607-4D23-9561-31B6D08500D4}" type="presParOf" srcId="{18441504-684A-4D45-9370-186C5640F1A1}" destId="{C6A9EBAC-94AE-4F53-915A-7EC4A2025FA1}" srcOrd="9" destOrd="0" presId="urn:microsoft.com/office/officeart/2005/8/layout/list1"/>
    <dgm:cxn modelId="{53881FFA-F9DC-43A9-9441-BC58921F3CB6}" type="presParOf" srcId="{18441504-684A-4D45-9370-186C5640F1A1}" destId="{91774F61-372A-45D8-B02A-38517F12B7BB}" srcOrd="10" destOrd="0" presId="urn:microsoft.com/office/officeart/2005/8/layout/list1"/>
    <dgm:cxn modelId="{766ADFF7-160D-486E-A541-BEA54088A022}" type="presParOf" srcId="{18441504-684A-4D45-9370-186C5640F1A1}" destId="{73ED829F-78A8-493D-9D05-E23F989B14CB}" srcOrd="11" destOrd="0" presId="urn:microsoft.com/office/officeart/2005/8/layout/list1"/>
    <dgm:cxn modelId="{F5755630-0B66-4CDF-B6EC-D5D2A9277481}" type="presParOf" srcId="{18441504-684A-4D45-9370-186C5640F1A1}" destId="{0513D7BD-C82D-4BD8-AA49-B8F5E3FEFB6C}" srcOrd="12" destOrd="0" presId="urn:microsoft.com/office/officeart/2005/8/layout/list1"/>
    <dgm:cxn modelId="{ED1408E7-2EB7-422D-AF8C-486994CDD069}" type="presParOf" srcId="{0513D7BD-C82D-4BD8-AA49-B8F5E3FEFB6C}" destId="{82372E1E-1DFE-4EBA-834F-D50054BE3F9E}" srcOrd="0" destOrd="0" presId="urn:microsoft.com/office/officeart/2005/8/layout/list1"/>
    <dgm:cxn modelId="{B663CF1F-F7A5-47A5-8632-FB32DBD4CE7A}" type="presParOf" srcId="{0513D7BD-C82D-4BD8-AA49-B8F5E3FEFB6C}" destId="{872CE5FC-7741-4AA5-B46E-1C5EBBCDFC9E}" srcOrd="1" destOrd="0" presId="urn:microsoft.com/office/officeart/2005/8/layout/list1"/>
    <dgm:cxn modelId="{7BBE64F6-47DF-4A0D-91ED-1B94CFE0FAAC}" type="presParOf" srcId="{18441504-684A-4D45-9370-186C5640F1A1}" destId="{3E1F404E-29D1-4972-8EC4-11C14D5E1A9D}" srcOrd="13" destOrd="0" presId="urn:microsoft.com/office/officeart/2005/8/layout/list1"/>
    <dgm:cxn modelId="{21FCC017-99F3-4BB1-AA9C-CFCE1DA3D0B6}" type="presParOf" srcId="{18441504-684A-4D45-9370-186C5640F1A1}" destId="{26866177-ADA6-491C-BC2F-8354660D28A1}" srcOrd="14" destOrd="0" presId="urn:microsoft.com/office/officeart/2005/8/layout/list1"/>
    <dgm:cxn modelId="{BC02BE3D-2C5F-434D-B83C-7CF5E875203E}" type="presParOf" srcId="{18441504-684A-4D45-9370-186C5640F1A1}" destId="{8FADB735-2EA7-4507-8D29-89E193BC76AA}" srcOrd="15" destOrd="0" presId="urn:microsoft.com/office/officeart/2005/8/layout/list1"/>
    <dgm:cxn modelId="{4A7EDC46-35D4-4394-8919-947908171B11}" type="presParOf" srcId="{18441504-684A-4D45-9370-186C5640F1A1}" destId="{350577A3-601F-4E76-BF95-9D01F205C8D0}" srcOrd="16" destOrd="0" presId="urn:microsoft.com/office/officeart/2005/8/layout/list1"/>
    <dgm:cxn modelId="{0A7D55CE-D80B-4CAD-B6C8-A1BE9EFD804A}" type="presParOf" srcId="{350577A3-601F-4E76-BF95-9D01F205C8D0}" destId="{AA6B5099-5735-4112-A373-5C196051DC9B}" srcOrd="0" destOrd="0" presId="urn:microsoft.com/office/officeart/2005/8/layout/list1"/>
    <dgm:cxn modelId="{8D630390-5435-4A3A-919B-92C6EBFB44AB}" type="presParOf" srcId="{350577A3-601F-4E76-BF95-9D01F205C8D0}" destId="{FC8F1AE5-567F-4EB8-BE5E-BED0DEA9C063}" srcOrd="1" destOrd="0" presId="urn:microsoft.com/office/officeart/2005/8/layout/list1"/>
    <dgm:cxn modelId="{ABB42739-D723-4CFC-995B-C7A926199641}" type="presParOf" srcId="{18441504-684A-4D45-9370-186C5640F1A1}" destId="{1C61B6B4-5525-41A5-998B-F9B67A78C439}" srcOrd="17" destOrd="0" presId="urn:microsoft.com/office/officeart/2005/8/layout/list1"/>
    <dgm:cxn modelId="{F7C5D644-C4F6-493E-99CE-C1E6F3D6AA59}" type="presParOf" srcId="{18441504-684A-4D45-9370-186C5640F1A1}" destId="{6626413A-A76F-4C27-9EA9-7C7F3AA6F5E4}" srcOrd="18" destOrd="0" presId="urn:microsoft.com/office/officeart/2005/8/layout/list1"/>
    <dgm:cxn modelId="{0B6E512C-A4CC-4485-B090-21A691E005F6}" type="presParOf" srcId="{18441504-684A-4D45-9370-186C5640F1A1}" destId="{41FE1CE2-F4E0-41CC-A321-4587A9AB5EA3}" srcOrd="19" destOrd="0" presId="urn:microsoft.com/office/officeart/2005/8/layout/list1"/>
    <dgm:cxn modelId="{8A7BA647-D421-4502-9687-AEBB3700B624}" type="presParOf" srcId="{18441504-684A-4D45-9370-186C5640F1A1}" destId="{AEF541A0-12AF-45C9-95CD-3D5E679DE798}" srcOrd="20" destOrd="0" presId="urn:microsoft.com/office/officeart/2005/8/layout/list1"/>
    <dgm:cxn modelId="{66951CFD-9B6C-4537-B68F-603E95C1D948}" type="presParOf" srcId="{AEF541A0-12AF-45C9-95CD-3D5E679DE798}" destId="{08FE5BDC-20B3-417C-AD5C-46DB141B733D}" srcOrd="0" destOrd="0" presId="urn:microsoft.com/office/officeart/2005/8/layout/list1"/>
    <dgm:cxn modelId="{562CF3AA-C6FD-4245-9DC2-5EF2348EC2CA}" type="presParOf" srcId="{AEF541A0-12AF-45C9-95CD-3D5E679DE798}" destId="{5A6BF995-BB8F-404A-85B5-1470B8CF837C}" srcOrd="1" destOrd="0" presId="urn:microsoft.com/office/officeart/2005/8/layout/list1"/>
    <dgm:cxn modelId="{85312531-0D4A-4697-AE81-99750780A320}" type="presParOf" srcId="{18441504-684A-4D45-9370-186C5640F1A1}" destId="{CE654137-6058-4E92-9CD7-CF5BEEC7472C}" srcOrd="21" destOrd="0" presId="urn:microsoft.com/office/officeart/2005/8/layout/list1"/>
    <dgm:cxn modelId="{F6179A62-F656-40D7-95CE-4D8120A6AE1F}" type="presParOf" srcId="{18441504-684A-4D45-9370-186C5640F1A1}" destId="{B09E8602-8707-4154-86C9-088E68008B96}" srcOrd="2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9CD3A4-60CE-4B17-BBDB-8C21D1F206B5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ACBEF53-37A3-4B94-A3C2-79FC2C64DA86}">
      <dgm:prSet phldrT="[Text]" custT="1"/>
      <dgm:spPr/>
      <dgm:t>
        <a:bodyPr/>
        <a:lstStyle/>
        <a:p>
          <a:r>
            <a:rPr lang="en-US" sz="1400" dirty="0" err="1" smtClean="0"/>
            <a:t>Prinsip</a:t>
          </a:r>
          <a:r>
            <a:rPr lang="en-US" sz="1400" dirty="0" smtClean="0"/>
            <a:t> </a:t>
          </a:r>
          <a:r>
            <a:rPr lang="en-US" sz="1400" dirty="0" err="1" smtClean="0"/>
            <a:t>keadilan</a:t>
          </a:r>
          <a:r>
            <a:rPr lang="en-US" sz="1400" dirty="0" smtClean="0"/>
            <a:t> </a:t>
          </a:r>
          <a:r>
            <a:rPr lang="en-US" sz="1400" dirty="0" err="1" smtClean="0"/>
            <a:t>antargenerasi</a:t>
          </a:r>
          <a:r>
            <a:rPr lang="en-US" sz="1400" dirty="0" smtClean="0"/>
            <a:t> (</a:t>
          </a:r>
          <a:r>
            <a:rPr lang="en-US" sz="1400" i="1" dirty="0" smtClean="0"/>
            <a:t>intergenerational equity</a:t>
          </a:r>
          <a:r>
            <a:rPr lang="en-US" sz="1400" dirty="0" smtClean="0"/>
            <a:t>)</a:t>
          </a:r>
          <a:endParaRPr lang="en-US" sz="1400" dirty="0"/>
        </a:p>
      </dgm:t>
    </dgm:pt>
    <dgm:pt modelId="{F1C97B70-43EE-4B49-8D9E-D940517CC479}" type="parTrans" cxnId="{AF3472E6-F165-4218-AABA-3D966B570ECD}">
      <dgm:prSet/>
      <dgm:spPr/>
      <dgm:t>
        <a:bodyPr/>
        <a:lstStyle/>
        <a:p>
          <a:endParaRPr lang="en-US" sz="1400"/>
        </a:p>
      </dgm:t>
    </dgm:pt>
    <dgm:pt modelId="{D7619258-05E0-4FC0-A97A-FACB79534414}" type="sibTrans" cxnId="{AF3472E6-F165-4218-AABA-3D966B570ECD}">
      <dgm:prSet/>
      <dgm:spPr/>
      <dgm:t>
        <a:bodyPr/>
        <a:lstStyle/>
        <a:p>
          <a:endParaRPr lang="en-US" sz="1400"/>
        </a:p>
      </dgm:t>
    </dgm:pt>
    <dgm:pt modelId="{0884857F-392C-446F-AF2E-E3DA44FEBB05}">
      <dgm:prSet phldrT="[Text]" custT="1"/>
      <dgm:spPr/>
      <dgm:t>
        <a:bodyPr/>
        <a:lstStyle/>
        <a:p>
          <a:r>
            <a:rPr lang="en-US" sz="1400" dirty="0" err="1" smtClean="0"/>
            <a:t>Prinsip</a:t>
          </a:r>
          <a:r>
            <a:rPr lang="en-US" sz="1400" dirty="0" smtClean="0"/>
            <a:t> </a:t>
          </a:r>
          <a:r>
            <a:rPr lang="en-US" sz="1400" dirty="0" err="1" smtClean="0"/>
            <a:t>keadilan</a:t>
          </a:r>
          <a:r>
            <a:rPr lang="en-US" sz="1400" dirty="0" smtClean="0"/>
            <a:t> </a:t>
          </a:r>
          <a:r>
            <a:rPr lang="en-US" sz="1400" dirty="0" err="1" smtClean="0"/>
            <a:t>dalam</a:t>
          </a:r>
          <a:r>
            <a:rPr lang="en-US" sz="1400" dirty="0" smtClean="0"/>
            <a:t> </a:t>
          </a:r>
          <a:r>
            <a:rPr lang="en-US" sz="1400" dirty="0" err="1" smtClean="0"/>
            <a:t>satu</a:t>
          </a:r>
          <a:r>
            <a:rPr lang="en-US" sz="1400" dirty="0" smtClean="0"/>
            <a:t> </a:t>
          </a:r>
          <a:r>
            <a:rPr lang="en-US" sz="1400" dirty="0" err="1" smtClean="0"/>
            <a:t>generasi</a:t>
          </a:r>
          <a:r>
            <a:rPr lang="en-US" sz="1400" dirty="0" smtClean="0"/>
            <a:t> (</a:t>
          </a:r>
          <a:r>
            <a:rPr lang="en-US" sz="1400" i="1" dirty="0" err="1" smtClean="0"/>
            <a:t>intragenerational</a:t>
          </a:r>
          <a:r>
            <a:rPr lang="en-US" sz="1400" i="1" dirty="0" smtClean="0"/>
            <a:t> equity</a:t>
          </a:r>
          <a:r>
            <a:rPr lang="en-US" sz="1400" dirty="0" smtClean="0"/>
            <a:t>)</a:t>
          </a:r>
          <a:endParaRPr lang="en-US" sz="1400" dirty="0"/>
        </a:p>
      </dgm:t>
    </dgm:pt>
    <dgm:pt modelId="{8C7DB0CC-6740-4D86-8073-1F950B523037}" type="parTrans" cxnId="{5970CE27-6FA3-4692-8172-89086FF215C8}">
      <dgm:prSet/>
      <dgm:spPr/>
      <dgm:t>
        <a:bodyPr/>
        <a:lstStyle/>
        <a:p>
          <a:endParaRPr lang="en-US" sz="1400"/>
        </a:p>
      </dgm:t>
    </dgm:pt>
    <dgm:pt modelId="{EA2781B1-B14A-4C7C-9390-E2C6AC887203}" type="sibTrans" cxnId="{5970CE27-6FA3-4692-8172-89086FF215C8}">
      <dgm:prSet/>
      <dgm:spPr/>
      <dgm:t>
        <a:bodyPr/>
        <a:lstStyle/>
        <a:p>
          <a:endParaRPr lang="en-US" sz="1400"/>
        </a:p>
      </dgm:t>
    </dgm:pt>
    <dgm:pt modelId="{68266E28-369E-44C9-BB50-F74D47D831F9}">
      <dgm:prSet phldrT="[Text]" custT="1"/>
      <dgm:spPr/>
      <dgm:t>
        <a:bodyPr/>
        <a:lstStyle/>
        <a:p>
          <a:r>
            <a:rPr lang="en-US" sz="1400" dirty="0" err="1" smtClean="0"/>
            <a:t>Prinsip</a:t>
          </a:r>
          <a:r>
            <a:rPr lang="en-US" sz="1400" dirty="0" smtClean="0"/>
            <a:t> </a:t>
          </a:r>
          <a:r>
            <a:rPr lang="en-US" sz="1400" dirty="0" err="1" smtClean="0"/>
            <a:t>pencegahan</a:t>
          </a:r>
          <a:r>
            <a:rPr lang="en-US" sz="1400" dirty="0" smtClean="0"/>
            <a:t> </a:t>
          </a:r>
          <a:r>
            <a:rPr lang="en-US" sz="1400" dirty="0" err="1" smtClean="0"/>
            <a:t>dini</a:t>
          </a:r>
          <a:r>
            <a:rPr lang="en-US" sz="1400" dirty="0" smtClean="0"/>
            <a:t> (</a:t>
          </a:r>
          <a:r>
            <a:rPr lang="en-US" sz="1400" i="1" dirty="0" smtClean="0"/>
            <a:t>precautionary principle</a:t>
          </a:r>
          <a:r>
            <a:rPr lang="en-US" sz="1400" dirty="0" smtClean="0"/>
            <a:t>)</a:t>
          </a:r>
          <a:endParaRPr lang="en-US" sz="1400" dirty="0"/>
        </a:p>
      </dgm:t>
    </dgm:pt>
    <dgm:pt modelId="{A94F49C8-E2D7-44B1-BF24-0019F6ACB07B}" type="parTrans" cxnId="{C5B7E42E-0154-4CFA-9B2C-4C24746BC119}">
      <dgm:prSet/>
      <dgm:spPr/>
      <dgm:t>
        <a:bodyPr/>
        <a:lstStyle/>
        <a:p>
          <a:endParaRPr lang="en-US" sz="1400"/>
        </a:p>
      </dgm:t>
    </dgm:pt>
    <dgm:pt modelId="{31271987-6829-4968-A125-02531350B044}" type="sibTrans" cxnId="{C5B7E42E-0154-4CFA-9B2C-4C24746BC119}">
      <dgm:prSet/>
      <dgm:spPr/>
      <dgm:t>
        <a:bodyPr/>
        <a:lstStyle/>
        <a:p>
          <a:endParaRPr lang="en-US" sz="1400"/>
        </a:p>
      </dgm:t>
    </dgm:pt>
    <dgm:pt modelId="{06C860E5-BA64-4740-8D69-B7FFC8EDBD0B}">
      <dgm:prSet custT="1"/>
      <dgm:spPr/>
      <dgm:t>
        <a:bodyPr/>
        <a:lstStyle/>
        <a:p>
          <a:r>
            <a:rPr lang="en-US" sz="1400" dirty="0" err="1" smtClean="0"/>
            <a:t>Prinsip</a:t>
          </a:r>
          <a:r>
            <a:rPr lang="en-US" sz="1400" dirty="0" smtClean="0"/>
            <a:t> </a:t>
          </a:r>
          <a:r>
            <a:rPr lang="en-US" sz="1400" dirty="0" err="1" smtClean="0"/>
            <a:t>perlindungan</a:t>
          </a:r>
          <a:r>
            <a:rPr lang="en-US" sz="1400" dirty="0" smtClean="0"/>
            <a:t> </a:t>
          </a:r>
          <a:r>
            <a:rPr lang="en-US" sz="1400" dirty="0" err="1" smtClean="0"/>
            <a:t>keanekaragaman</a:t>
          </a:r>
          <a:r>
            <a:rPr lang="en-US" sz="1400" dirty="0" smtClean="0"/>
            <a:t> </a:t>
          </a:r>
          <a:r>
            <a:rPr lang="en-US" sz="1400" dirty="0" err="1" smtClean="0"/>
            <a:t>hayati</a:t>
          </a:r>
          <a:r>
            <a:rPr lang="en-US" sz="1400" dirty="0" smtClean="0"/>
            <a:t> (</a:t>
          </a:r>
          <a:r>
            <a:rPr lang="en-US" sz="1400" i="1" dirty="0" smtClean="0"/>
            <a:t>conservation of biological diversity</a:t>
          </a:r>
          <a:r>
            <a:rPr lang="en-US" sz="1400" dirty="0" smtClean="0"/>
            <a:t>)</a:t>
          </a:r>
        </a:p>
      </dgm:t>
    </dgm:pt>
    <dgm:pt modelId="{733A50C6-15F3-4FC5-B32C-F04DDC1A2014}" type="parTrans" cxnId="{7FA27D29-D108-4FD8-88DC-08155B5589D7}">
      <dgm:prSet/>
      <dgm:spPr/>
      <dgm:t>
        <a:bodyPr/>
        <a:lstStyle/>
        <a:p>
          <a:endParaRPr lang="en-US" sz="1400"/>
        </a:p>
      </dgm:t>
    </dgm:pt>
    <dgm:pt modelId="{F4582CB4-1CC5-4E10-B8C5-5224FF449E43}" type="sibTrans" cxnId="{7FA27D29-D108-4FD8-88DC-08155B5589D7}">
      <dgm:prSet/>
      <dgm:spPr/>
      <dgm:t>
        <a:bodyPr/>
        <a:lstStyle/>
        <a:p>
          <a:endParaRPr lang="en-US" sz="1400"/>
        </a:p>
      </dgm:t>
    </dgm:pt>
    <dgm:pt modelId="{617F1A15-60A6-4FA8-B356-FAC785CD0FB0}">
      <dgm:prSet custT="1"/>
      <dgm:spPr/>
      <dgm:t>
        <a:bodyPr/>
        <a:lstStyle/>
        <a:p>
          <a:r>
            <a:rPr lang="en-US" sz="1400" dirty="0" err="1" smtClean="0"/>
            <a:t>Prinsip</a:t>
          </a:r>
          <a:r>
            <a:rPr lang="en-US" sz="1400" dirty="0" smtClean="0"/>
            <a:t> </a:t>
          </a:r>
          <a:r>
            <a:rPr lang="en-US" sz="1400" dirty="0" err="1" smtClean="0"/>
            <a:t>internalisasi</a:t>
          </a:r>
          <a:r>
            <a:rPr lang="en-US" sz="1400" dirty="0" smtClean="0"/>
            <a:t> </a:t>
          </a:r>
          <a:r>
            <a:rPr lang="en-US" sz="1400" dirty="0" err="1" smtClean="0"/>
            <a:t>biaya</a:t>
          </a:r>
          <a:r>
            <a:rPr lang="en-US" sz="1400" dirty="0" smtClean="0"/>
            <a:t> </a:t>
          </a:r>
          <a:r>
            <a:rPr lang="en-US" sz="1400" dirty="0" err="1" smtClean="0"/>
            <a:t>lingkungan</a:t>
          </a:r>
          <a:r>
            <a:rPr lang="en-US" sz="1400" dirty="0" smtClean="0"/>
            <a:t> </a:t>
          </a:r>
          <a:r>
            <a:rPr lang="en-US" sz="1400" dirty="0" err="1" smtClean="0"/>
            <a:t>dan</a:t>
          </a:r>
          <a:r>
            <a:rPr lang="en-US" sz="1400" dirty="0" smtClean="0"/>
            <a:t> </a:t>
          </a:r>
          <a:r>
            <a:rPr lang="en-US" sz="1400" dirty="0" err="1" smtClean="0"/>
            <a:t>mekanisme</a:t>
          </a:r>
          <a:r>
            <a:rPr lang="en-US" sz="1400" dirty="0" smtClean="0"/>
            <a:t> </a:t>
          </a:r>
          <a:r>
            <a:rPr lang="en-US" sz="1400" dirty="0" err="1" smtClean="0"/>
            <a:t>insentif</a:t>
          </a:r>
          <a:r>
            <a:rPr lang="en-US" sz="1400" dirty="0" smtClean="0"/>
            <a:t> ( </a:t>
          </a:r>
          <a:r>
            <a:rPr lang="en-US" sz="1400" i="1" dirty="0" smtClean="0"/>
            <a:t>internalization of environment cost and incentive mechanism</a:t>
          </a:r>
          <a:r>
            <a:rPr lang="en-US" sz="1400" dirty="0" smtClean="0"/>
            <a:t>)</a:t>
          </a:r>
        </a:p>
      </dgm:t>
    </dgm:pt>
    <dgm:pt modelId="{950611DD-790A-4FA8-8844-CD67D41DA8C1}" type="parTrans" cxnId="{2FF53117-9540-410C-8F68-EECD4BAA8B42}">
      <dgm:prSet/>
      <dgm:spPr/>
      <dgm:t>
        <a:bodyPr/>
        <a:lstStyle/>
        <a:p>
          <a:endParaRPr lang="en-US" sz="1400"/>
        </a:p>
      </dgm:t>
    </dgm:pt>
    <dgm:pt modelId="{1BD2E964-6332-4E02-B691-17E66C7BD1D3}" type="sibTrans" cxnId="{2FF53117-9540-410C-8F68-EECD4BAA8B42}">
      <dgm:prSet/>
      <dgm:spPr/>
      <dgm:t>
        <a:bodyPr/>
        <a:lstStyle/>
        <a:p>
          <a:endParaRPr lang="en-US" sz="1400"/>
        </a:p>
      </dgm:t>
    </dgm:pt>
    <dgm:pt modelId="{CCF1E2AD-5365-4CC1-8C94-75AC254CB435}" type="pres">
      <dgm:prSet presAssocID="{B29CD3A4-60CE-4B17-BBDB-8C21D1F206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BF52AB-5D5E-4070-9ACA-B1830B842D20}" type="pres">
      <dgm:prSet presAssocID="{FACBEF53-37A3-4B94-A3C2-79FC2C64DA86}" presName="parentLin" presStyleCnt="0"/>
      <dgm:spPr/>
      <dgm:t>
        <a:bodyPr/>
        <a:lstStyle/>
        <a:p>
          <a:endParaRPr lang="en-US"/>
        </a:p>
      </dgm:t>
    </dgm:pt>
    <dgm:pt modelId="{7A7B6268-107C-4036-BA86-E2AB8E7D559E}" type="pres">
      <dgm:prSet presAssocID="{FACBEF53-37A3-4B94-A3C2-79FC2C64DA86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B73DD840-0EDA-4915-8BB5-8C0BF87F471F}" type="pres">
      <dgm:prSet presAssocID="{FACBEF53-37A3-4B94-A3C2-79FC2C64DA86}" presName="parentText" presStyleLbl="node1" presStyleIdx="0" presStyleCnt="5" custScaleX="126505" custScaleY="6357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AA85E-14C4-4A56-93BC-2225CD88F6FA}" type="pres">
      <dgm:prSet presAssocID="{FACBEF53-37A3-4B94-A3C2-79FC2C64DA86}" presName="negativeSpace" presStyleCnt="0"/>
      <dgm:spPr/>
      <dgm:t>
        <a:bodyPr/>
        <a:lstStyle/>
        <a:p>
          <a:endParaRPr lang="en-US"/>
        </a:p>
      </dgm:t>
    </dgm:pt>
    <dgm:pt modelId="{360C4588-4093-45B9-9CC0-4A3C880BCD00}" type="pres">
      <dgm:prSet presAssocID="{FACBEF53-37A3-4B94-A3C2-79FC2C64DA86}" presName="childText" presStyleLbl="conFgAcc1" presStyleIdx="0" presStyleCnt="5" custScaleY="49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6C8D6-B32A-4EDA-8833-F48B3778991B}" type="pres">
      <dgm:prSet presAssocID="{D7619258-05E0-4FC0-A97A-FACB79534414}" presName="spaceBetweenRectangles" presStyleCnt="0"/>
      <dgm:spPr/>
      <dgm:t>
        <a:bodyPr/>
        <a:lstStyle/>
        <a:p>
          <a:endParaRPr lang="en-US"/>
        </a:p>
      </dgm:t>
    </dgm:pt>
    <dgm:pt modelId="{8AC6B9BC-6D23-47DA-BF67-7F35703D3719}" type="pres">
      <dgm:prSet presAssocID="{0884857F-392C-446F-AF2E-E3DA44FEBB05}" presName="parentLin" presStyleCnt="0"/>
      <dgm:spPr/>
      <dgm:t>
        <a:bodyPr/>
        <a:lstStyle/>
        <a:p>
          <a:endParaRPr lang="en-US"/>
        </a:p>
      </dgm:t>
    </dgm:pt>
    <dgm:pt modelId="{090E6F97-D4D7-4441-B36B-62232636DBA6}" type="pres">
      <dgm:prSet presAssocID="{0884857F-392C-446F-AF2E-E3DA44FEBB05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72A2F019-B7C0-4D01-BE72-B373930FB419}" type="pres">
      <dgm:prSet presAssocID="{0884857F-392C-446F-AF2E-E3DA44FEBB05}" presName="parentText" presStyleLbl="node1" presStyleIdx="1" presStyleCnt="5" custScaleX="126505" custScaleY="7736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E186A4-298B-4EB2-887F-087A22301AA8}" type="pres">
      <dgm:prSet presAssocID="{0884857F-392C-446F-AF2E-E3DA44FEBB05}" presName="negativeSpace" presStyleCnt="0"/>
      <dgm:spPr/>
      <dgm:t>
        <a:bodyPr/>
        <a:lstStyle/>
        <a:p>
          <a:endParaRPr lang="en-US"/>
        </a:p>
      </dgm:t>
    </dgm:pt>
    <dgm:pt modelId="{116EFBD5-65E6-49ED-B6E4-709BC3B74F26}" type="pres">
      <dgm:prSet presAssocID="{0884857F-392C-446F-AF2E-E3DA44FEBB05}" presName="childText" presStyleLbl="conFgAcc1" presStyleIdx="1" presStyleCnt="5" custScaleY="49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3AD54C-B347-45BA-8BEA-772303F584FF}" type="pres">
      <dgm:prSet presAssocID="{EA2781B1-B14A-4C7C-9390-E2C6AC887203}" presName="spaceBetweenRectangles" presStyleCnt="0"/>
      <dgm:spPr/>
      <dgm:t>
        <a:bodyPr/>
        <a:lstStyle/>
        <a:p>
          <a:endParaRPr lang="en-US"/>
        </a:p>
      </dgm:t>
    </dgm:pt>
    <dgm:pt modelId="{AEC14E72-1FFD-473A-8A9D-11A302C6C23C}" type="pres">
      <dgm:prSet presAssocID="{68266E28-369E-44C9-BB50-F74D47D831F9}" presName="parentLin" presStyleCnt="0"/>
      <dgm:spPr/>
      <dgm:t>
        <a:bodyPr/>
        <a:lstStyle/>
        <a:p>
          <a:endParaRPr lang="en-US"/>
        </a:p>
      </dgm:t>
    </dgm:pt>
    <dgm:pt modelId="{A90F71D6-D826-4B30-AC98-4CA65629D427}" type="pres">
      <dgm:prSet presAssocID="{68266E28-369E-44C9-BB50-F74D47D831F9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FAE3F5A6-A1C1-4970-82B2-D23B348FEAD6}" type="pres">
      <dgm:prSet presAssocID="{68266E28-369E-44C9-BB50-F74D47D831F9}" presName="parentText" presStyleLbl="node1" presStyleIdx="2" presStyleCnt="5" custScaleX="126505" custScaleY="722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17E5C-742C-48AF-8D33-D09EEE5E86F1}" type="pres">
      <dgm:prSet presAssocID="{68266E28-369E-44C9-BB50-F74D47D831F9}" presName="negativeSpace" presStyleCnt="0"/>
      <dgm:spPr/>
      <dgm:t>
        <a:bodyPr/>
        <a:lstStyle/>
        <a:p>
          <a:endParaRPr lang="en-US"/>
        </a:p>
      </dgm:t>
    </dgm:pt>
    <dgm:pt modelId="{3C52FC54-1397-4F2E-8EE7-7AD0EB88E7EA}" type="pres">
      <dgm:prSet presAssocID="{68266E28-369E-44C9-BB50-F74D47D831F9}" presName="childText" presStyleLbl="conFgAcc1" presStyleIdx="2" presStyleCnt="5" custScaleY="49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A96E30-6C4F-4F0E-BE84-24E0233D0552}" type="pres">
      <dgm:prSet presAssocID="{31271987-6829-4968-A125-02531350B044}" presName="spaceBetweenRectangles" presStyleCnt="0"/>
      <dgm:spPr/>
      <dgm:t>
        <a:bodyPr/>
        <a:lstStyle/>
        <a:p>
          <a:endParaRPr lang="en-US"/>
        </a:p>
      </dgm:t>
    </dgm:pt>
    <dgm:pt modelId="{A7CC22EB-95A5-415D-9412-9883B38CFEC9}" type="pres">
      <dgm:prSet presAssocID="{06C860E5-BA64-4740-8D69-B7FFC8EDBD0B}" presName="parentLin" presStyleCnt="0"/>
      <dgm:spPr/>
      <dgm:t>
        <a:bodyPr/>
        <a:lstStyle/>
        <a:p>
          <a:endParaRPr lang="en-US"/>
        </a:p>
      </dgm:t>
    </dgm:pt>
    <dgm:pt modelId="{1B19A0A8-D3C6-4A1B-B74A-AEA41D19317D}" type="pres">
      <dgm:prSet presAssocID="{06C860E5-BA64-4740-8D69-B7FFC8EDBD0B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8A58CBD9-86D9-4BC3-B63E-0B3B23E4304C}" type="pres">
      <dgm:prSet presAssocID="{06C860E5-BA64-4740-8D69-B7FFC8EDBD0B}" presName="parentText" presStyleLbl="node1" presStyleIdx="3" presStyleCnt="5" custScaleX="126505" custScaleY="55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8482AE-74EC-4703-B03D-E9D554B6E4F3}" type="pres">
      <dgm:prSet presAssocID="{06C860E5-BA64-4740-8D69-B7FFC8EDBD0B}" presName="negativeSpace" presStyleCnt="0"/>
      <dgm:spPr/>
      <dgm:t>
        <a:bodyPr/>
        <a:lstStyle/>
        <a:p>
          <a:endParaRPr lang="en-US"/>
        </a:p>
      </dgm:t>
    </dgm:pt>
    <dgm:pt modelId="{73D6C498-393D-4D75-9109-0520BD4AE6F5}" type="pres">
      <dgm:prSet presAssocID="{06C860E5-BA64-4740-8D69-B7FFC8EDBD0B}" presName="childText" presStyleLbl="conFgAcc1" presStyleIdx="3" presStyleCnt="5" custScaleY="49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CB3100-88F9-4AFA-AF5B-C63914A7012C}" type="pres">
      <dgm:prSet presAssocID="{F4582CB4-1CC5-4E10-B8C5-5224FF449E43}" presName="spaceBetweenRectangles" presStyleCnt="0"/>
      <dgm:spPr/>
      <dgm:t>
        <a:bodyPr/>
        <a:lstStyle/>
        <a:p>
          <a:endParaRPr lang="en-US"/>
        </a:p>
      </dgm:t>
    </dgm:pt>
    <dgm:pt modelId="{C7DF9006-3EC6-4A95-8CC8-18ED96FFC054}" type="pres">
      <dgm:prSet presAssocID="{617F1A15-60A6-4FA8-B356-FAC785CD0FB0}" presName="parentLin" presStyleCnt="0"/>
      <dgm:spPr/>
      <dgm:t>
        <a:bodyPr/>
        <a:lstStyle/>
        <a:p>
          <a:endParaRPr lang="en-US"/>
        </a:p>
      </dgm:t>
    </dgm:pt>
    <dgm:pt modelId="{2D718068-895B-4CB2-8E30-A0FAC74E9CF3}" type="pres">
      <dgm:prSet presAssocID="{617F1A15-60A6-4FA8-B356-FAC785CD0FB0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98E037C2-A51E-4DF2-A91B-53B4D19A9794}" type="pres">
      <dgm:prSet presAssocID="{617F1A15-60A6-4FA8-B356-FAC785CD0FB0}" presName="parentText" presStyleLbl="node1" presStyleIdx="4" presStyleCnt="5" custScaleX="12650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00CB58-C350-46D7-BDBC-794D80BE94F4}" type="pres">
      <dgm:prSet presAssocID="{617F1A15-60A6-4FA8-B356-FAC785CD0FB0}" presName="negativeSpace" presStyleCnt="0"/>
      <dgm:spPr/>
      <dgm:t>
        <a:bodyPr/>
        <a:lstStyle/>
        <a:p>
          <a:endParaRPr lang="en-US"/>
        </a:p>
      </dgm:t>
    </dgm:pt>
    <dgm:pt modelId="{7C7E22A3-F310-4036-B1BA-E83C0DCD6F22}" type="pres">
      <dgm:prSet presAssocID="{617F1A15-60A6-4FA8-B356-FAC785CD0FB0}" presName="childText" presStyleLbl="conFgAcc1" presStyleIdx="4" presStyleCnt="5" custScaleY="49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D662B0-EBAF-4058-832D-3B6EA266BB98}" type="presOf" srcId="{617F1A15-60A6-4FA8-B356-FAC785CD0FB0}" destId="{98E037C2-A51E-4DF2-A91B-53B4D19A9794}" srcOrd="1" destOrd="0" presId="urn:microsoft.com/office/officeart/2005/8/layout/list1"/>
    <dgm:cxn modelId="{7784A314-493E-4EEC-A23A-CCFF20EE1D9A}" type="presOf" srcId="{617F1A15-60A6-4FA8-B356-FAC785CD0FB0}" destId="{2D718068-895B-4CB2-8E30-A0FAC74E9CF3}" srcOrd="0" destOrd="0" presId="urn:microsoft.com/office/officeart/2005/8/layout/list1"/>
    <dgm:cxn modelId="{5970CE27-6FA3-4692-8172-89086FF215C8}" srcId="{B29CD3A4-60CE-4B17-BBDB-8C21D1F206B5}" destId="{0884857F-392C-446F-AF2E-E3DA44FEBB05}" srcOrd="1" destOrd="0" parTransId="{8C7DB0CC-6740-4D86-8073-1F950B523037}" sibTransId="{EA2781B1-B14A-4C7C-9390-E2C6AC887203}"/>
    <dgm:cxn modelId="{88E35005-76B7-4631-B3FC-CBC4A1806878}" type="presOf" srcId="{0884857F-392C-446F-AF2E-E3DA44FEBB05}" destId="{090E6F97-D4D7-4441-B36B-62232636DBA6}" srcOrd="0" destOrd="0" presId="urn:microsoft.com/office/officeart/2005/8/layout/list1"/>
    <dgm:cxn modelId="{3FED9E36-1E9F-417B-95BE-99A3B8EB8C84}" type="presOf" srcId="{FACBEF53-37A3-4B94-A3C2-79FC2C64DA86}" destId="{7A7B6268-107C-4036-BA86-E2AB8E7D559E}" srcOrd="0" destOrd="0" presId="urn:microsoft.com/office/officeart/2005/8/layout/list1"/>
    <dgm:cxn modelId="{2FF53117-9540-410C-8F68-EECD4BAA8B42}" srcId="{B29CD3A4-60CE-4B17-BBDB-8C21D1F206B5}" destId="{617F1A15-60A6-4FA8-B356-FAC785CD0FB0}" srcOrd="4" destOrd="0" parTransId="{950611DD-790A-4FA8-8844-CD67D41DA8C1}" sibTransId="{1BD2E964-6332-4E02-B691-17E66C7BD1D3}"/>
    <dgm:cxn modelId="{AF3472E6-F165-4218-AABA-3D966B570ECD}" srcId="{B29CD3A4-60CE-4B17-BBDB-8C21D1F206B5}" destId="{FACBEF53-37A3-4B94-A3C2-79FC2C64DA86}" srcOrd="0" destOrd="0" parTransId="{F1C97B70-43EE-4B49-8D9E-D940517CC479}" sibTransId="{D7619258-05E0-4FC0-A97A-FACB79534414}"/>
    <dgm:cxn modelId="{B6181830-5C25-4E70-9790-36F28CB6745D}" type="presOf" srcId="{68266E28-369E-44C9-BB50-F74D47D831F9}" destId="{FAE3F5A6-A1C1-4970-82B2-D23B348FEAD6}" srcOrd="1" destOrd="0" presId="urn:microsoft.com/office/officeart/2005/8/layout/list1"/>
    <dgm:cxn modelId="{F6CFA6A0-E1F6-4DCF-8960-6D50740096E3}" type="presOf" srcId="{68266E28-369E-44C9-BB50-F74D47D831F9}" destId="{A90F71D6-D826-4B30-AC98-4CA65629D427}" srcOrd="0" destOrd="0" presId="urn:microsoft.com/office/officeart/2005/8/layout/list1"/>
    <dgm:cxn modelId="{805A888D-B59B-4536-9616-517CF192B368}" type="presOf" srcId="{06C860E5-BA64-4740-8D69-B7FFC8EDBD0B}" destId="{8A58CBD9-86D9-4BC3-B63E-0B3B23E4304C}" srcOrd="1" destOrd="0" presId="urn:microsoft.com/office/officeart/2005/8/layout/list1"/>
    <dgm:cxn modelId="{EFF04881-E546-4905-ACC7-F44336E3ADD8}" type="presOf" srcId="{FACBEF53-37A3-4B94-A3C2-79FC2C64DA86}" destId="{B73DD840-0EDA-4915-8BB5-8C0BF87F471F}" srcOrd="1" destOrd="0" presId="urn:microsoft.com/office/officeart/2005/8/layout/list1"/>
    <dgm:cxn modelId="{7FA27D29-D108-4FD8-88DC-08155B5589D7}" srcId="{B29CD3A4-60CE-4B17-BBDB-8C21D1F206B5}" destId="{06C860E5-BA64-4740-8D69-B7FFC8EDBD0B}" srcOrd="3" destOrd="0" parTransId="{733A50C6-15F3-4FC5-B32C-F04DDC1A2014}" sibTransId="{F4582CB4-1CC5-4E10-B8C5-5224FF449E43}"/>
    <dgm:cxn modelId="{ACF99B47-E86A-40F9-B8FC-BF9D9EA21DD6}" type="presOf" srcId="{B29CD3A4-60CE-4B17-BBDB-8C21D1F206B5}" destId="{CCF1E2AD-5365-4CC1-8C94-75AC254CB435}" srcOrd="0" destOrd="0" presId="urn:microsoft.com/office/officeart/2005/8/layout/list1"/>
    <dgm:cxn modelId="{18796AFE-FD80-4E44-9366-E83C613EF753}" type="presOf" srcId="{0884857F-392C-446F-AF2E-E3DA44FEBB05}" destId="{72A2F019-B7C0-4D01-BE72-B373930FB419}" srcOrd="1" destOrd="0" presId="urn:microsoft.com/office/officeart/2005/8/layout/list1"/>
    <dgm:cxn modelId="{C5B7E42E-0154-4CFA-9B2C-4C24746BC119}" srcId="{B29CD3A4-60CE-4B17-BBDB-8C21D1F206B5}" destId="{68266E28-369E-44C9-BB50-F74D47D831F9}" srcOrd="2" destOrd="0" parTransId="{A94F49C8-E2D7-44B1-BF24-0019F6ACB07B}" sibTransId="{31271987-6829-4968-A125-02531350B044}"/>
    <dgm:cxn modelId="{37B48192-9264-4461-B3C2-0511B608B8CC}" type="presOf" srcId="{06C860E5-BA64-4740-8D69-B7FFC8EDBD0B}" destId="{1B19A0A8-D3C6-4A1B-B74A-AEA41D19317D}" srcOrd="0" destOrd="0" presId="urn:microsoft.com/office/officeart/2005/8/layout/list1"/>
    <dgm:cxn modelId="{0D16DD33-C4B3-4EA8-ADDA-F0702567DED1}" type="presParOf" srcId="{CCF1E2AD-5365-4CC1-8C94-75AC254CB435}" destId="{6ABF52AB-5D5E-4070-9ACA-B1830B842D20}" srcOrd="0" destOrd="0" presId="urn:microsoft.com/office/officeart/2005/8/layout/list1"/>
    <dgm:cxn modelId="{5653F204-E010-45AB-BAD1-46464566613F}" type="presParOf" srcId="{6ABF52AB-5D5E-4070-9ACA-B1830B842D20}" destId="{7A7B6268-107C-4036-BA86-E2AB8E7D559E}" srcOrd="0" destOrd="0" presId="urn:microsoft.com/office/officeart/2005/8/layout/list1"/>
    <dgm:cxn modelId="{F0181CC7-0CD9-430C-9BC3-2562AEDAFF23}" type="presParOf" srcId="{6ABF52AB-5D5E-4070-9ACA-B1830B842D20}" destId="{B73DD840-0EDA-4915-8BB5-8C0BF87F471F}" srcOrd="1" destOrd="0" presId="urn:microsoft.com/office/officeart/2005/8/layout/list1"/>
    <dgm:cxn modelId="{F6C1BBC4-4F7B-40DE-ADF0-E40F9C9C065A}" type="presParOf" srcId="{CCF1E2AD-5365-4CC1-8C94-75AC254CB435}" destId="{B38AA85E-14C4-4A56-93BC-2225CD88F6FA}" srcOrd="1" destOrd="0" presId="urn:microsoft.com/office/officeart/2005/8/layout/list1"/>
    <dgm:cxn modelId="{2ED01C4D-F560-4762-83C9-55590D4B120C}" type="presParOf" srcId="{CCF1E2AD-5365-4CC1-8C94-75AC254CB435}" destId="{360C4588-4093-45B9-9CC0-4A3C880BCD00}" srcOrd="2" destOrd="0" presId="urn:microsoft.com/office/officeart/2005/8/layout/list1"/>
    <dgm:cxn modelId="{ACAEA78C-AF1A-4162-9009-2EEBBEAABF91}" type="presParOf" srcId="{CCF1E2AD-5365-4CC1-8C94-75AC254CB435}" destId="{FD16C8D6-B32A-4EDA-8833-F48B3778991B}" srcOrd="3" destOrd="0" presId="urn:microsoft.com/office/officeart/2005/8/layout/list1"/>
    <dgm:cxn modelId="{0426B36A-B1E6-4356-ADA3-C58C0F1DA29F}" type="presParOf" srcId="{CCF1E2AD-5365-4CC1-8C94-75AC254CB435}" destId="{8AC6B9BC-6D23-47DA-BF67-7F35703D3719}" srcOrd="4" destOrd="0" presId="urn:microsoft.com/office/officeart/2005/8/layout/list1"/>
    <dgm:cxn modelId="{4241F464-84A7-4C5B-AE47-F088F7447C59}" type="presParOf" srcId="{8AC6B9BC-6D23-47DA-BF67-7F35703D3719}" destId="{090E6F97-D4D7-4441-B36B-62232636DBA6}" srcOrd="0" destOrd="0" presId="urn:microsoft.com/office/officeart/2005/8/layout/list1"/>
    <dgm:cxn modelId="{F5A61EF2-2D2D-4598-9159-21446B731BC9}" type="presParOf" srcId="{8AC6B9BC-6D23-47DA-BF67-7F35703D3719}" destId="{72A2F019-B7C0-4D01-BE72-B373930FB419}" srcOrd="1" destOrd="0" presId="urn:microsoft.com/office/officeart/2005/8/layout/list1"/>
    <dgm:cxn modelId="{8E22F197-02C8-4691-A66E-A852D0162463}" type="presParOf" srcId="{CCF1E2AD-5365-4CC1-8C94-75AC254CB435}" destId="{1BE186A4-298B-4EB2-887F-087A22301AA8}" srcOrd="5" destOrd="0" presId="urn:microsoft.com/office/officeart/2005/8/layout/list1"/>
    <dgm:cxn modelId="{1EBDD8BF-1DDC-4B9C-9DC3-104F0BD953DD}" type="presParOf" srcId="{CCF1E2AD-5365-4CC1-8C94-75AC254CB435}" destId="{116EFBD5-65E6-49ED-B6E4-709BC3B74F26}" srcOrd="6" destOrd="0" presId="urn:microsoft.com/office/officeart/2005/8/layout/list1"/>
    <dgm:cxn modelId="{5EA610F3-9C8C-47B2-8BAB-DB7B4476590D}" type="presParOf" srcId="{CCF1E2AD-5365-4CC1-8C94-75AC254CB435}" destId="{3C3AD54C-B347-45BA-8BEA-772303F584FF}" srcOrd="7" destOrd="0" presId="urn:microsoft.com/office/officeart/2005/8/layout/list1"/>
    <dgm:cxn modelId="{C639F671-1D85-4F98-B2F0-31FB94324718}" type="presParOf" srcId="{CCF1E2AD-5365-4CC1-8C94-75AC254CB435}" destId="{AEC14E72-1FFD-473A-8A9D-11A302C6C23C}" srcOrd="8" destOrd="0" presId="urn:microsoft.com/office/officeart/2005/8/layout/list1"/>
    <dgm:cxn modelId="{0AFCB103-D3D7-4FFD-ADA0-415A493E0EB5}" type="presParOf" srcId="{AEC14E72-1FFD-473A-8A9D-11A302C6C23C}" destId="{A90F71D6-D826-4B30-AC98-4CA65629D427}" srcOrd="0" destOrd="0" presId="urn:microsoft.com/office/officeart/2005/8/layout/list1"/>
    <dgm:cxn modelId="{9AE1D4DB-A886-4D49-9A30-E0E63092F99A}" type="presParOf" srcId="{AEC14E72-1FFD-473A-8A9D-11A302C6C23C}" destId="{FAE3F5A6-A1C1-4970-82B2-D23B348FEAD6}" srcOrd="1" destOrd="0" presId="urn:microsoft.com/office/officeart/2005/8/layout/list1"/>
    <dgm:cxn modelId="{97402AC4-5E08-4CCD-82D3-CE41FD98E24E}" type="presParOf" srcId="{CCF1E2AD-5365-4CC1-8C94-75AC254CB435}" destId="{08C17E5C-742C-48AF-8D33-D09EEE5E86F1}" srcOrd="9" destOrd="0" presId="urn:microsoft.com/office/officeart/2005/8/layout/list1"/>
    <dgm:cxn modelId="{B8E9B60A-AF38-4C0B-A60A-0FF7B9C27BA9}" type="presParOf" srcId="{CCF1E2AD-5365-4CC1-8C94-75AC254CB435}" destId="{3C52FC54-1397-4F2E-8EE7-7AD0EB88E7EA}" srcOrd="10" destOrd="0" presId="urn:microsoft.com/office/officeart/2005/8/layout/list1"/>
    <dgm:cxn modelId="{A6CE9325-56E4-42D5-82CB-84C439234A2F}" type="presParOf" srcId="{CCF1E2AD-5365-4CC1-8C94-75AC254CB435}" destId="{D5A96E30-6C4F-4F0E-BE84-24E0233D0552}" srcOrd="11" destOrd="0" presId="urn:microsoft.com/office/officeart/2005/8/layout/list1"/>
    <dgm:cxn modelId="{90728183-F91D-4485-9431-D3BD81B51791}" type="presParOf" srcId="{CCF1E2AD-5365-4CC1-8C94-75AC254CB435}" destId="{A7CC22EB-95A5-415D-9412-9883B38CFEC9}" srcOrd="12" destOrd="0" presId="urn:microsoft.com/office/officeart/2005/8/layout/list1"/>
    <dgm:cxn modelId="{95F09BD4-195B-4785-B5BA-4DF8E92B35F8}" type="presParOf" srcId="{A7CC22EB-95A5-415D-9412-9883B38CFEC9}" destId="{1B19A0A8-D3C6-4A1B-B74A-AEA41D19317D}" srcOrd="0" destOrd="0" presId="urn:microsoft.com/office/officeart/2005/8/layout/list1"/>
    <dgm:cxn modelId="{F7F16A1A-43B7-47A3-9E58-5DBAF301DB30}" type="presParOf" srcId="{A7CC22EB-95A5-415D-9412-9883B38CFEC9}" destId="{8A58CBD9-86D9-4BC3-B63E-0B3B23E4304C}" srcOrd="1" destOrd="0" presId="urn:microsoft.com/office/officeart/2005/8/layout/list1"/>
    <dgm:cxn modelId="{708852AD-37E2-44D8-A93F-BC68B35FE224}" type="presParOf" srcId="{CCF1E2AD-5365-4CC1-8C94-75AC254CB435}" destId="{218482AE-74EC-4703-B03D-E9D554B6E4F3}" srcOrd="13" destOrd="0" presId="urn:microsoft.com/office/officeart/2005/8/layout/list1"/>
    <dgm:cxn modelId="{66A37013-9F58-45B5-880A-541940250104}" type="presParOf" srcId="{CCF1E2AD-5365-4CC1-8C94-75AC254CB435}" destId="{73D6C498-393D-4D75-9109-0520BD4AE6F5}" srcOrd="14" destOrd="0" presId="urn:microsoft.com/office/officeart/2005/8/layout/list1"/>
    <dgm:cxn modelId="{0C1E7D87-A64B-45F8-9490-DDB9C9523D0C}" type="presParOf" srcId="{CCF1E2AD-5365-4CC1-8C94-75AC254CB435}" destId="{EACB3100-88F9-4AFA-AF5B-C63914A7012C}" srcOrd="15" destOrd="0" presId="urn:microsoft.com/office/officeart/2005/8/layout/list1"/>
    <dgm:cxn modelId="{BFB16A49-F925-4977-9165-429A334BBB2B}" type="presParOf" srcId="{CCF1E2AD-5365-4CC1-8C94-75AC254CB435}" destId="{C7DF9006-3EC6-4A95-8CC8-18ED96FFC054}" srcOrd="16" destOrd="0" presId="urn:microsoft.com/office/officeart/2005/8/layout/list1"/>
    <dgm:cxn modelId="{BFE4A34C-92CA-450F-B319-0E223C72EB73}" type="presParOf" srcId="{C7DF9006-3EC6-4A95-8CC8-18ED96FFC054}" destId="{2D718068-895B-4CB2-8E30-A0FAC74E9CF3}" srcOrd="0" destOrd="0" presId="urn:microsoft.com/office/officeart/2005/8/layout/list1"/>
    <dgm:cxn modelId="{9CC4BF93-0584-46E4-BF89-81D2B85CE0DD}" type="presParOf" srcId="{C7DF9006-3EC6-4A95-8CC8-18ED96FFC054}" destId="{98E037C2-A51E-4DF2-A91B-53B4D19A9794}" srcOrd="1" destOrd="0" presId="urn:microsoft.com/office/officeart/2005/8/layout/list1"/>
    <dgm:cxn modelId="{49D8C739-57A0-4C89-8694-B1589C98535A}" type="presParOf" srcId="{CCF1E2AD-5365-4CC1-8C94-75AC254CB435}" destId="{3F00CB58-C350-46D7-BDBC-794D80BE94F4}" srcOrd="17" destOrd="0" presId="urn:microsoft.com/office/officeart/2005/8/layout/list1"/>
    <dgm:cxn modelId="{06713F9A-05CF-4B38-91A7-09420029DD74}" type="presParOf" srcId="{CCF1E2AD-5365-4CC1-8C94-75AC254CB435}" destId="{7C7E22A3-F310-4036-B1BA-E83C0DCD6F2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C790F-6AFB-4CCF-98D5-EA6A9CE4657E}">
      <dsp:nvSpPr>
        <dsp:cNvPr id="0" name=""/>
        <dsp:cNvSpPr/>
      </dsp:nvSpPr>
      <dsp:spPr>
        <a:xfrm>
          <a:off x="36709" y="1957"/>
          <a:ext cx="1311948" cy="78716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Bidang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multisektor</a:t>
          </a:r>
          <a:endParaRPr lang="en-US" sz="1400" kern="1200" dirty="0"/>
        </a:p>
      </dsp:txBody>
      <dsp:txXfrm>
        <a:off x="36709" y="1957"/>
        <a:ext cx="1311948" cy="787169"/>
      </dsp:txXfrm>
    </dsp:sp>
    <dsp:sp modelId="{C4A10C25-8597-4C16-82D2-A617E05C2BF5}">
      <dsp:nvSpPr>
        <dsp:cNvPr id="0" name=""/>
        <dsp:cNvSpPr/>
      </dsp:nvSpPr>
      <dsp:spPr>
        <a:xfrm>
          <a:off x="1479852" y="1957"/>
          <a:ext cx="1311948" cy="787169"/>
        </a:xfrm>
        <a:prstGeom prst="rect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Bidang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kehutanan</a:t>
          </a:r>
          <a:endParaRPr lang="en-US" sz="1400" kern="1200" dirty="0"/>
        </a:p>
      </dsp:txBody>
      <dsp:txXfrm>
        <a:off x="1479852" y="1957"/>
        <a:ext cx="1311948" cy="787169"/>
      </dsp:txXfrm>
    </dsp:sp>
    <dsp:sp modelId="{B39578AA-54AC-4CC8-BF1C-68A0895BA625}">
      <dsp:nvSpPr>
        <dsp:cNvPr id="0" name=""/>
        <dsp:cNvSpPr/>
      </dsp:nvSpPr>
      <dsp:spPr>
        <a:xfrm>
          <a:off x="2922996" y="1957"/>
          <a:ext cx="1311948" cy="787169"/>
        </a:xfrm>
        <a:prstGeom prst="rect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Bidang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perindustrian</a:t>
          </a:r>
          <a:endParaRPr lang="en-US" sz="1400" kern="1200" dirty="0"/>
        </a:p>
      </dsp:txBody>
      <dsp:txXfrm>
        <a:off x="2922996" y="1957"/>
        <a:ext cx="1311948" cy="787169"/>
      </dsp:txXfrm>
    </dsp:sp>
    <dsp:sp modelId="{C41D5A5B-1AEE-41E0-98FF-9D9840FAEA88}">
      <dsp:nvSpPr>
        <dsp:cNvPr id="0" name=""/>
        <dsp:cNvSpPr/>
      </dsp:nvSpPr>
      <dsp:spPr>
        <a:xfrm>
          <a:off x="36709" y="920321"/>
          <a:ext cx="1311948" cy="787169"/>
        </a:xfrm>
        <a:prstGeom prst="rect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Bidang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pekerjaan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umum</a:t>
          </a:r>
          <a:endParaRPr lang="en-US" sz="1400" kern="1200" dirty="0"/>
        </a:p>
      </dsp:txBody>
      <dsp:txXfrm>
        <a:off x="36709" y="920321"/>
        <a:ext cx="1311948" cy="787169"/>
      </dsp:txXfrm>
    </dsp:sp>
    <dsp:sp modelId="{75ED9A58-5CCF-439B-AEA4-886B5CC300D5}">
      <dsp:nvSpPr>
        <dsp:cNvPr id="0" name=""/>
        <dsp:cNvSpPr/>
      </dsp:nvSpPr>
      <dsp:spPr>
        <a:xfrm>
          <a:off x="1479852" y="920321"/>
          <a:ext cx="1311948" cy="787169"/>
        </a:xfrm>
        <a:prstGeom prst="rect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Bidang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pertahanan</a:t>
          </a:r>
          <a:endParaRPr lang="en-US" sz="1400" kern="1200" dirty="0"/>
        </a:p>
      </dsp:txBody>
      <dsp:txXfrm>
        <a:off x="1479852" y="920321"/>
        <a:ext cx="1311948" cy="787169"/>
      </dsp:txXfrm>
    </dsp:sp>
    <dsp:sp modelId="{F4FFE160-541C-45F6-84B8-C3C343B14518}">
      <dsp:nvSpPr>
        <dsp:cNvPr id="0" name=""/>
        <dsp:cNvSpPr/>
      </dsp:nvSpPr>
      <dsp:spPr>
        <a:xfrm>
          <a:off x="2922996" y="920321"/>
          <a:ext cx="1311948" cy="787169"/>
        </a:xfrm>
        <a:prstGeom prst="rect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Bidang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perhubungan</a:t>
          </a:r>
          <a:endParaRPr lang="en-US" sz="1400" kern="1200" dirty="0"/>
        </a:p>
      </dsp:txBody>
      <dsp:txXfrm>
        <a:off x="2922996" y="920321"/>
        <a:ext cx="1311948" cy="787169"/>
      </dsp:txXfrm>
    </dsp:sp>
    <dsp:sp modelId="{1CA2F41F-8454-4EC7-B9B1-EAEAFF7CC3CA}">
      <dsp:nvSpPr>
        <dsp:cNvPr id="0" name=""/>
        <dsp:cNvSpPr/>
      </dsp:nvSpPr>
      <dsp:spPr>
        <a:xfrm>
          <a:off x="758281" y="1838685"/>
          <a:ext cx="1311948" cy="787169"/>
        </a:xfrm>
        <a:prstGeom prst="rect">
          <a:avLst/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Bidang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pertahanan</a:t>
          </a:r>
          <a:endParaRPr lang="en-US" sz="1400" kern="1200" dirty="0"/>
        </a:p>
      </dsp:txBody>
      <dsp:txXfrm>
        <a:off x="758281" y="1838685"/>
        <a:ext cx="1311948" cy="787169"/>
      </dsp:txXfrm>
    </dsp:sp>
    <dsp:sp modelId="{32368125-D585-464C-9AD1-5DB446BCE178}">
      <dsp:nvSpPr>
        <dsp:cNvPr id="0" name=""/>
        <dsp:cNvSpPr/>
      </dsp:nvSpPr>
      <dsp:spPr>
        <a:xfrm>
          <a:off x="2201424" y="1838685"/>
          <a:ext cx="1311948" cy="787169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Bidang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teknologi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satelit</a:t>
          </a:r>
          <a:endParaRPr lang="en-US" sz="1400" kern="1200" dirty="0"/>
        </a:p>
      </dsp:txBody>
      <dsp:txXfrm>
        <a:off x="2201424" y="1838685"/>
        <a:ext cx="1311948" cy="7871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7EF52-D325-4D2B-87D2-118BA44F5979}">
      <dsp:nvSpPr>
        <dsp:cNvPr id="0" name=""/>
        <dsp:cNvSpPr/>
      </dsp:nvSpPr>
      <dsp:spPr>
        <a:xfrm>
          <a:off x="0" y="222904"/>
          <a:ext cx="4038600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AFF1B-3745-4188-8286-A6F0752D805D}">
      <dsp:nvSpPr>
        <dsp:cNvPr id="0" name=""/>
        <dsp:cNvSpPr/>
      </dsp:nvSpPr>
      <dsp:spPr>
        <a:xfrm>
          <a:off x="201930" y="31024"/>
          <a:ext cx="3589043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Bidang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energi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dan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sumber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daya</a:t>
          </a:r>
          <a:r>
            <a:rPr lang="en-US" sz="1500" kern="1200" dirty="0" smtClean="0"/>
            <a:t> mineral</a:t>
          </a:r>
          <a:endParaRPr lang="en-US" sz="1500" kern="1200" dirty="0"/>
        </a:p>
      </dsp:txBody>
      <dsp:txXfrm>
        <a:off x="220664" y="49758"/>
        <a:ext cx="3551575" cy="346292"/>
      </dsp:txXfrm>
    </dsp:sp>
    <dsp:sp modelId="{7E31317B-CF8F-4310-AC6F-650E4284AEE8}">
      <dsp:nvSpPr>
        <dsp:cNvPr id="0" name=""/>
        <dsp:cNvSpPr/>
      </dsp:nvSpPr>
      <dsp:spPr>
        <a:xfrm>
          <a:off x="0" y="812584"/>
          <a:ext cx="4038600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D1A86-5FCA-4E29-8D81-478FA152655E}">
      <dsp:nvSpPr>
        <dsp:cNvPr id="0" name=""/>
        <dsp:cNvSpPr/>
      </dsp:nvSpPr>
      <dsp:spPr>
        <a:xfrm>
          <a:off x="201930" y="620704"/>
          <a:ext cx="3589043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Bidang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ketenaganukliran</a:t>
          </a:r>
          <a:endParaRPr lang="en-US" sz="1500" kern="1200" dirty="0"/>
        </a:p>
      </dsp:txBody>
      <dsp:txXfrm>
        <a:off x="220664" y="639438"/>
        <a:ext cx="3551575" cy="346292"/>
      </dsp:txXfrm>
    </dsp:sp>
    <dsp:sp modelId="{91774F61-372A-45D8-B02A-38517F12B7BB}">
      <dsp:nvSpPr>
        <dsp:cNvPr id="0" name=""/>
        <dsp:cNvSpPr/>
      </dsp:nvSpPr>
      <dsp:spPr>
        <a:xfrm>
          <a:off x="0" y="1402264"/>
          <a:ext cx="4038600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7BFA7-0C6F-4AFE-BA82-36E5C8D81A4E}">
      <dsp:nvSpPr>
        <dsp:cNvPr id="0" name=""/>
        <dsp:cNvSpPr/>
      </dsp:nvSpPr>
      <dsp:spPr>
        <a:xfrm>
          <a:off x="201930" y="1210385"/>
          <a:ext cx="3589043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Bidang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perikanan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dan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kelautan</a:t>
          </a:r>
          <a:endParaRPr lang="en-US" sz="1500" kern="1200" dirty="0"/>
        </a:p>
      </dsp:txBody>
      <dsp:txXfrm>
        <a:off x="220664" y="1229119"/>
        <a:ext cx="3551575" cy="346292"/>
      </dsp:txXfrm>
    </dsp:sp>
    <dsp:sp modelId="{26866177-ADA6-491C-BC2F-8354660D28A1}">
      <dsp:nvSpPr>
        <dsp:cNvPr id="0" name=""/>
        <dsp:cNvSpPr/>
      </dsp:nvSpPr>
      <dsp:spPr>
        <a:xfrm>
          <a:off x="0" y="1991945"/>
          <a:ext cx="4038600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CE5FC-7741-4AA5-B46E-1C5EBBCDFC9E}">
      <dsp:nvSpPr>
        <dsp:cNvPr id="0" name=""/>
        <dsp:cNvSpPr/>
      </dsp:nvSpPr>
      <dsp:spPr>
        <a:xfrm>
          <a:off x="201930" y="1800065"/>
          <a:ext cx="3589043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Bidang pengelolaan limbah</a:t>
          </a:r>
          <a:endParaRPr lang="en-US" sz="1500" kern="1200" dirty="0"/>
        </a:p>
      </dsp:txBody>
      <dsp:txXfrm>
        <a:off x="220664" y="1818799"/>
        <a:ext cx="3551575" cy="346292"/>
      </dsp:txXfrm>
    </dsp:sp>
    <dsp:sp modelId="{6626413A-A76F-4C27-9EA9-7C7F3AA6F5E4}">
      <dsp:nvSpPr>
        <dsp:cNvPr id="0" name=""/>
        <dsp:cNvSpPr/>
      </dsp:nvSpPr>
      <dsp:spPr>
        <a:xfrm>
          <a:off x="0" y="2581625"/>
          <a:ext cx="4038600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F1AE5-567F-4EB8-BE5E-BED0DEA9C063}">
      <dsp:nvSpPr>
        <dsp:cNvPr id="0" name=""/>
        <dsp:cNvSpPr/>
      </dsp:nvSpPr>
      <dsp:spPr>
        <a:xfrm>
          <a:off x="201930" y="2389745"/>
          <a:ext cx="3589043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Bidang perumahan</a:t>
          </a:r>
          <a:endParaRPr lang="en-US" sz="1500" kern="1200" dirty="0"/>
        </a:p>
      </dsp:txBody>
      <dsp:txXfrm>
        <a:off x="220664" y="2408479"/>
        <a:ext cx="3551575" cy="346292"/>
      </dsp:txXfrm>
    </dsp:sp>
    <dsp:sp modelId="{B09E8602-8707-4154-86C9-088E68008B96}">
      <dsp:nvSpPr>
        <dsp:cNvPr id="0" name=""/>
        <dsp:cNvSpPr/>
      </dsp:nvSpPr>
      <dsp:spPr>
        <a:xfrm>
          <a:off x="0" y="3171305"/>
          <a:ext cx="4038600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BF995-BB8F-404A-85B5-1470B8CF837C}">
      <dsp:nvSpPr>
        <dsp:cNvPr id="0" name=""/>
        <dsp:cNvSpPr/>
      </dsp:nvSpPr>
      <dsp:spPr>
        <a:xfrm>
          <a:off x="201930" y="2979425"/>
          <a:ext cx="3589043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Bidang pertanian</a:t>
          </a:r>
          <a:endParaRPr lang="en-US" sz="1500" kern="1200" dirty="0"/>
        </a:p>
      </dsp:txBody>
      <dsp:txXfrm>
        <a:off x="220664" y="2998159"/>
        <a:ext cx="3551575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C4588-4093-45B9-9CC0-4A3C880BCD00}">
      <dsp:nvSpPr>
        <dsp:cNvPr id="0" name=""/>
        <dsp:cNvSpPr/>
      </dsp:nvSpPr>
      <dsp:spPr>
        <a:xfrm>
          <a:off x="0" y="169282"/>
          <a:ext cx="4107094" cy="347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DD840-0EDA-4915-8BB5-8C0BF87F471F}">
      <dsp:nvSpPr>
        <dsp:cNvPr id="0" name=""/>
        <dsp:cNvSpPr/>
      </dsp:nvSpPr>
      <dsp:spPr>
        <a:xfrm>
          <a:off x="205354" y="57051"/>
          <a:ext cx="3636975" cy="5255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667" tIns="0" rIns="1086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Prinsip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keadilan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antargenerasi</a:t>
          </a:r>
          <a:r>
            <a:rPr lang="en-US" sz="1400" kern="1200" dirty="0" smtClean="0"/>
            <a:t> (</a:t>
          </a:r>
          <a:r>
            <a:rPr lang="en-US" sz="1400" i="1" kern="1200" dirty="0" smtClean="0"/>
            <a:t>intergenerational equity</a:t>
          </a:r>
          <a:r>
            <a:rPr lang="en-US" sz="1400" kern="1200" dirty="0" smtClean="0"/>
            <a:t>)</a:t>
          </a:r>
          <a:endParaRPr lang="en-US" sz="1400" kern="1200" dirty="0"/>
        </a:p>
      </dsp:txBody>
      <dsp:txXfrm>
        <a:off x="231007" y="82704"/>
        <a:ext cx="3585669" cy="474204"/>
      </dsp:txXfrm>
    </dsp:sp>
    <dsp:sp modelId="{116EFBD5-65E6-49ED-B6E4-709BC3B74F26}">
      <dsp:nvSpPr>
        <dsp:cNvPr id="0" name=""/>
        <dsp:cNvSpPr/>
      </dsp:nvSpPr>
      <dsp:spPr>
        <a:xfrm>
          <a:off x="0" y="894506"/>
          <a:ext cx="4107094" cy="347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A2F019-B7C0-4D01-BE72-B373930FB419}">
      <dsp:nvSpPr>
        <dsp:cNvPr id="0" name=""/>
        <dsp:cNvSpPr/>
      </dsp:nvSpPr>
      <dsp:spPr>
        <a:xfrm>
          <a:off x="205354" y="668342"/>
          <a:ext cx="3636975" cy="639443"/>
        </a:xfrm>
        <a:prstGeom prst="round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667" tIns="0" rIns="1086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Prinsip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keadilan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dalam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satu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generasi</a:t>
          </a:r>
          <a:r>
            <a:rPr lang="en-US" sz="1400" kern="1200" dirty="0" smtClean="0"/>
            <a:t> (</a:t>
          </a:r>
          <a:r>
            <a:rPr lang="en-US" sz="1400" i="1" kern="1200" dirty="0" err="1" smtClean="0"/>
            <a:t>intragenerational</a:t>
          </a:r>
          <a:r>
            <a:rPr lang="en-US" sz="1400" i="1" kern="1200" dirty="0" smtClean="0"/>
            <a:t> equity</a:t>
          </a:r>
          <a:r>
            <a:rPr lang="en-US" sz="1400" kern="1200" dirty="0" smtClean="0"/>
            <a:t>)</a:t>
          </a:r>
          <a:endParaRPr lang="en-US" sz="1400" kern="1200" dirty="0"/>
        </a:p>
      </dsp:txBody>
      <dsp:txXfrm>
        <a:off x="236569" y="699557"/>
        <a:ext cx="3574545" cy="577013"/>
      </dsp:txXfrm>
    </dsp:sp>
    <dsp:sp modelId="{3C52FC54-1397-4F2E-8EE7-7AD0EB88E7EA}">
      <dsp:nvSpPr>
        <dsp:cNvPr id="0" name=""/>
        <dsp:cNvSpPr/>
      </dsp:nvSpPr>
      <dsp:spPr>
        <a:xfrm>
          <a:off x="0" y="1577691"/>
          <a:ext cx="4107094" cy="347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3F5A6-A1C1-4970-82B2-D23B348FEAD6}">
      <dsp:nvSpPr>
        <dsp:cNvPr id="0" name=""/>
        <dsp:cNvSpPr/>
      </dsp:nvSpPr>
      <dsp:spPr>
        <a:xfrm>
          <a:off x="205354" y="1393567"/>
          <a:ext cx="3636975" cy="597404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667" tIns="0" rIns="1086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Prinsip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pencegahan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dini</a:t>
          </a:r>
          <a:r>
            <a:rPr lang="en-US" sz="1400" kern="1200" dirty="0" smtClean="0"/>
            <a:t> (</a:t>
          </a:r>
          <a:r>
            <a:rPr lang="en-US" sz="1400" i="1" kern="1200" dirty="0" smtClean="0"/>
            <a:t>precautionary principle</a:t>
          </a:r>
          <a:r>
            <a:rPr lang="en-US" sz="1400" kern="1200" dirty="0" smtClean="0"/>
            <a:t>)</a:t>
          </a:r>
          <a:endParaRPr lang="en-US" sz="1400" kern="1200" dirty="0"/>
        </a:p>
      </dsp:txBody>
      <dsp:txXfrm>
        <a:off x="234517" y="1422730"/>
        <a:ext cx="3578649" cy="539078"/>
      </dsp:txXfrm>
    </dsp:sp>
    <dsp:sp modelId="{73D6C498-393D-4D75-9109-0520BD4AE6F5}">
      <dsp:nvSpPr>
        <dsp:cNvPr id="0" name=""/>
        <dsp:cNvSpPr/>
      </dsp:nvSpPr>
      <dsp:spPr>
        <a:xfrm>
          <a:off x="0" y="2122527"/>
          <a:ext cx="4107094" cy="347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8CBD9-86D9-4BC3-B63E-0B3B23E4304C}">
      <dsp:nvSpPr>
        <dsp:cNvPr id="0" name=""/>
        <dsp:cNvSpPr/>
      </dsp:nvSpPr>
      <dsp:spPr>
        <a:xfrm>
          <a:off x="205354" y="2076752"/>
          <a:ext cx="3636975" cy="459054"/>
        </a:xfrm>
        <a:prstGeom prst="round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667" tIns="0" rIns="1086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Prinsip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perlindungan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keanekaragaman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hayati</a:t>
          </a:r>
          <a:r>
            <a:rPr lang="en-US" sz="1400" kern="1200" dirty="0" smtClean="0"/>
            <a:t> (</a:t>
          </a:r>
          <a:r>
            <a:rPr lang="en-US" sz="1400" i="1" kern="1200" dirty="0" smtClean="0"/>
            <a:t>conservation of biological diversity</a:t>
          </a:r>
          <a:r>
            <a:rPr lang="en-US" sz="1400" kern="1200" dirty="0" smtClean="0"/>
            <a:t>)</a:t>
          </a:r>
        </a:p>
      </dsp:txBody>
      <dsp:txXfrm>
        <a:off x="227763" y="2099161"/>
        <a:ext cx="3592157" cy="414236"/>
      </dsp:txXfrm>
    </dsp:sp>
    <dsp:sp modelId="{7C7E22A3-F310-4036-B1BA-E83C0DCD6F22}">
      <dsp:nvSpPr>
        <dsp:cNvPr id="0" name=""/>
        <dsp:cNvSpPr/>
      </dsp:nvSpPr>
      <dsp:spPr>
        <a:xfrm>
          <a:off x="0" y="3034868"/>
          <a:ext cx="4107094" cy="347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E037C2-A51E-4DF2-A91B-53B4D19A9794}">
      <dsp:nvSpPr>
        <dsp:cNvPr id="0" name=""/>
        <dsp:cNvSpPr/>
      </dsp:nvSpPr>
      <dsp:spPr>
        <a:xfrm>
          <a:off x="205354" y="2621588"/>
          <a:ext cx="3636975" cy="82656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667" tIns="0" rIns="1086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Prinsip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internalisasi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biaya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lingkungan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dan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mekanisme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insentif</a:t>
          </a:r>
          <a:r>
            <a:rPr lang="en-US" sz="1400" kern="1200" dirty="0" smtClean="0"/>
            <a:t> ( </a:t>
          </a:r>
          <a:r>
            <a:rPr lang="en-US" sz="1400" i="1" kern="1200" dirty="0" smtClean="0"/>
            <a:t>internalization of environment cost and incentive mechanism</a:t>
          </a:r>
          <a:r>
            <a:rPr lang="en-US" sz="1400" kern="1200" dirty="0" smtClean="0"/>
            <a:t>)</a:t>
          </a:r>
        </a:p>
      </dsp:txBody>
      <dsp:txXfrm>
        <a:off x="245703" y="2661937"/>
        <a:ext cx="3556277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C26DA-B0F4-4057-A641-7B2BE685B69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9AEF5-D2A8-490A-96CA-B0BE355564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78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FC4CD-FF09-4152-9D90-0EEC089A5EF7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CB4E8-691F-481A-B196-BAF76F5BB2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53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1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061" algn="l" defTabSz="8161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124" algn="l" defTabSz="8161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185" algn="l" defTabSz="8161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247" algn="l" defTabSz="8161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310" algn="l" defTabSz="8161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372" algn="l" defTabSz="8161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6433" algn="l" defTabSz="8161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4495" algn="l" defTabSz="8161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CB4E8-691F-481A-B196-BAF76F5BB21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2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3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53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14452"/>
            <a:ext cx="8229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0EE17-CFAB-4D26-B63C-0014F2997EC4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CEBB-2B45-44E7-9A9C-6831F2A34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1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4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3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4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1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40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5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700E1-C4E4-4665-8E96-EC5054BE8377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89713-2470-4E41-8653-DB52B6EA54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750"/>
            <a:ext cx="914400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d.wikipedia.org/wiki/Berkas:Sumatra_elephant_Ragunan_Zoo_3.JPG" TargetMode="Externa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Earth_observation_satellite" TargetMode="Externa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oal-briquette-black-471903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opper_--_A_Metal_for_the_Ages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rricane_Felix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onkey-gorilla-zoo-animal-1346590/" TargetMode="External"/><Relationship Id="rId7" Type="http://schemas.openxmlformats.org/officeDocument/2006/relationships/image" Target="../media/image43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s://en.wikipedia.org/wiki/Hurricane_Felix" TargetMode="External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onkey-gorilla-zoo-animal-1346590/" TargetMode="External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hyperlink" Target="https://en.wikipedia.org/wiki/Hurricane_Felix" TargetMode="Externa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onkey-gorilla-zoo-animal-1346590/" TargetMode="External"/><Relationship Id="rId7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hyperlink" Target="https://en.wikipedia.org/wiki/Hurricane_Felix" TargetMode="Externa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id.wikipedia.org/wiki/Berkas:Bendung_Katulampa_-_Pintu_Barat.jpg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5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rricane_Felix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dustrial_Technology_Research_Institute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5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aid-indonesia/28099074780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id/photo/867288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search/rainforest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094193" y="939248"/>
            <a:ext cx="4124797" cy="584751"/>
          </a:xfrm>
          <a:prstGeom prst="rect">
            <a:avLst/>
          </a:prstGeom>
          <a:noFill/>
        </p:spPr>
        <p:txBody>
          <a:bodyPr wrap="none" lIns="91415" tIns="45708" rIns="91415" bIns="45708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Pembelajaran</a:t>
            </a:r>
            <a:endParaRPr lang="en-US" sz="32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94193" y="1777734"/>
            <a:ext cx="4211607" cy="1754302"/>
          </a:xfrm>
          <a:prstGeom prst="rect">
            <a:avLst/>
          </a:prstGeom>
          <a:noFill/>
        </p:spPr>
        <p:txBody>
          <a:bodyPr wrap="square" lIns="91415" tIns="45708" rIns="91415" bIns="45708">
            <a:spAutoFit/>
          </a:bodyPr>
          <a:lstStyle/>
          <a:p>
            <a:pPr algn="ctr"/>
            <a:r>
              <a:rPr lang="en-US" sz="4800" b="1" dirty="0" err="1" smtClean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</a:t>
            </a:r>
            <a:endParaRPr lang="en-US" sz="4800" b="1" dirty="0">
              <a:ln w="0"/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Kelompok</a:t>
            </a:r>
            <a:r>
              <a:rPr lang="en-US" sz="2000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Peminatan</a:t>
            </a:r>
            <a:r>
              <a:rPr lang="en-US" sz="20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SMA/MA </a:t>
            </a:r>
            <a:r>
              <a:rPr lang="en-US" sz="2000" b="1" dirty="0" err="1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Kelas</a:t>
            </a:r>
            <a:r>
              <a:rPr lang="en-US" sz="2000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</a:t>
            </a:r>
            <a:endParaRPr lang="en-US" sz="2000" b="1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14399" y="438150"/>
            <a:ext cx="2675467" cy="3657601"/>
            <a:chOff x="800100" y="209550"/>
            <a:chExt cx="3009900" cy="4114801"/>
          </a:xfrm>
        </p:grpSpPr>
        <p:sp>
          <p:nvSpPr>
            <p:cNvPr id="12" name="Cube 11"/>
            <p:cNvSpPr/>
            <p:nvPr/>
          </p:nvSpPr>
          <p:spPr>
            <a:xfrm>
              <a:off x="800100" y="209550"/>
              <a:ext cx="3009900" cy="41148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5" tIns="45708" rIns="91415" bIns="45708"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344017"/>
              <a:ext cx="2857499" cy="3958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306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61950"/>
            <a:ext cx="8305800" cy="404506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400" b="1" dirty="0"/>
              <a:t> </a:t>
            </a:r>
            <a:r>
              <a:rPr lang="en-US" sz="2400" b="1" dirty="0" err="1" smtClean="0"/>
              <a:t>Hutan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Hujan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Pegunungan</a:t>
            </a:r>
            <a:endParaRPr lang="id-ID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81000" y="819150"/>
            <a:ext cx="8298874" cy="3589854"/>
            <a:chOff x="381000" y="819150"/>
            <a:chExt cx="8298874" cy="35898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86" b="11384"/>
            <a:stretch/>
          </p:blipFill>
          <p:spPr>
            <a:xfrm>
              <a:off x="1253448" y="819150"/>
              <a:ext cx="7426426" cy="358985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1000" y="1123950"/>
              <a:ext cx="2819400" cy="132343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</a:rPr>
                <a:t>Hutan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hujan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pegunungan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antara</a:t>
              </a:r>
              <a:r>
                <a:rPr lang="en-US" sz="2000" dirty="0">
                  <a:solidFill>
                    <a:schemeClr val="bg1"/>
                  </a:solidFill>
                </a:rPr>
                <a:t> lain </a:t>
              </a:r>
              <a:r>
                <a:rPr lang="en-US" sz="2000" dirty="0" err="1">
                  <a:solidFill>
                    <a:schemeClr val="bg1"/>
                  </a:solidFill>
                </a:rPr>
                <a:t>tersebar</a:t>
              </a:r>
              <a:r>
                <a:rPr lang="en-US" sz="2000" dirty="0">
                  <a:solidFill>
                    <a:schemeClr val="bg1"/>
                  </a:solidFill>
                </a:rPr>
                <a:t> di Sumatera, Sulawesi, Kalimantan, </a:t>
              </a:r>
              <a:r>
                <a:rPr lang="en-US" sz="2000" dirty="0" err="1">
                  <a:solidFill>
                    <a:schemeClr val="bg1"/>
                  </a:solidFill>
                </a:rPr>
                <a:t>dan</a:t>
              </a:r>
              <a:r>
                <a:rPr lang="en-US" sz="2000" dirty="0">
                  <a:solidFill>
                    <a:schemeClr val="bg1"/>
                  </a:solidFill>
                </a:rPr>
                <a:t> Papua.</a:t>
              </a:r>
              <a:endParaRPr lang="id-ID" sz="2000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58000" y="4095750"/>
              <a:ext cx="17171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solidFill>
                    <a:schemeClr val="bg1"/>
                  </a:solidFill>
                </a:rPr>
                <a:t>Sumber</a:t>
              </a:r>
              <a:r>
                <a:rPr lang="en-US" sz="1000" dirty="0">
                  <a:solidFill>
                    <a:schemeClr val="bg1"/>
                  </a:solidFill>
                </a:rPr>
                <a:t> : www.pinterest.com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2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1" y="285750"/>
            <a:ext cx="8305800" cy="404506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400" b="1" dirty="0"/>
              <a:t> </a:t>
            </a:r>
            <a:r>
              <a:rPr lang="en-US" sz="2400" b="1" dirty="0" err="1" smtClean="0"/>
              <a:t>Hutan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Sabana</a:t>
            </a:r>
            <a:endParaRPr lang="id-ID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81001" y="811426"/>
            <a:ext cx="8552021" cy="3589124"/>
            <a:chOff x="381001" y="811426"/>
            <a:chExt cx="8552021" cy="358912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" t="16519" r="1" b="10411"/>
            <a:stretch/>
          </p:blipFill>
          <p:spPr>
            <a:xfrm>
              <a:off x="1448656" y="811426"/>
              <a:ext cx="7238145" cy="35891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1001" y="1636492"/>
              <a:ext cx="1600199" cy="19389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</a:rPr>
                <a:t>Hutan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sabana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terdapat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</a:rPr>
                <a:t>              di </a:t>
              </a:r>
              <a:r>
                <a:rPr lang="en-US" sz="2000" dirty="0">
                  <a:solidFill>
                    <a:schemeClr val="bg1"/>
                  </a:solidFill>
                </a:rPr>
                <a:t>Flores, Sumba, </a:t>
              </a:r>
              <a:r>
                <a:rPr lang="en-US" sz="2000" dirty="0" err="1">
                  <a:solidFill>
                    <a:schemeClr val="bg1"/>
                  </a:solidFill>
                </a:rPr>
                <a:t>dan</a:t>
              </a:r>
              <a:r>
                <a:rPr lang="en-US" sz="2000" dirty="0">
                  <a:solidFill>
                    <a:schemeClr val="bg1"/>
                  </a:solidFill>
                </a:rPr>
                <a:t> Timor.</a:t>
              </a:r>
              <a:endParaRPr lang="id-ID" sz="20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7861575" y="3329103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0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38444"/>
            <a:ext cx="8077200" cy="404506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400" b="1" dirty="0"/>
              <a:t> </a:t>
            </a:r>
            <a:r>
              <a:rPr lang="en-US" sz="2400" b="1" dirty="0" err="1" smtClean="0"/>
              <a:t>Hutan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Rawa</a:t>
            </a:r>
            <a:endParaRPr lang="id-ID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457200" y="893852"/>
            <a:ext cx="8305800" cy="3582898"/>
            <a:chOff x="457200" y="893852"/>
            <a:chExt cx="8305800" cy="35828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" t="18372" b="7875"/>
            <a:stretch/>
          </p:blipFill>
          <p:spPr>
            <a:xfrm>
              <a:off x="1438383" y="893852"/>
              <a:ext cx="7096018" cy="350669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7200" y="1623358"/>
              <a:ext cx="1981200" cy="224676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</a:rPr>
                <a:t>Hutan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rawa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banyak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tersebar</a:t>
              </a:r>
              <a:r>
                <a:rPr lang="en-US" sz="2000" dirty="0">
                  <a:solidFill>
                    <a:schemeClr val="bg1"/>
                  </a:solidFill>
                </a:rPr>
                <a:t> di </a:t>
              </a:r>
              <a:r>
                <a:rPr lang="en-US" sz="2000" dirty="0" err="1">
                  <a:solidFill>
                    <a:schemeClr val="bg1"/>
                  </a:solidFill>
                </a:rPr>
                <a:t>sepanjang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pantai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timur</a:t>
              </a:r>
              <a:r>
                <a:rPr lang="en-US" sz="2000" dirty="0">
                  <a:solidFill>
                    <a:schemeClr val="bg1"/>
                  </a:solidFill>
                </a:rPr>
                <a:t> Sumatera, Kalimantan, Papua, </a:t>
              </a:r>
              <a:r>
                <a:rPr lang="en-US" sz="2000" dirty="0" err="1">
                  <a:solidFill>
                    <a:schemeClr val="bg1"/>
                  </a:solidFill>
                </a:rPr>
                <a:t>dan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Jawa</a:t>
              </a:r>
              <a:r>
                <a:rPr lang="en-US" sz="2000" dirty="0">
                  <a:solidFill>
                    <a:schemeClr val="bg1"/>
                  </a:solidFill>
                </a:rPr>
                <a:t>.</a:t>
              </a:r>
              <a:endParaRPr lang="id-ID" sz="20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7691553" y="3405303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9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033" y="285750"/>
            <a:ext cx="8225768" cy="404506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400" b="1" dirty="0"/>
              <a:t> </a:t>
            </a:r>
            <a:r>
              <a:rPr lang="en-US" sz="2400" b="1" dirty="0" err="1" smtClean="0"/>
              <a:t>Hutan</a:t>
            </a:r>
            <a:r>
              <a:rPr lang="en-US" sz="2400" b="1" dirty="0" smtClean="0"/>
              <a:t> Mangrove</a:t>
            </a:r>
            <a:endParaRPr lang="id-ID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457201" y="950483"/>
            <a:ext cx="8517574" cy="3443142"/>
            <a:chOff x="457201" y="950483"/>
            <a:chExt cx="8517574" cy="34431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61" b="9711"/>
            <a:stretch/>
          </p:blipFill>
          <p:spPr>
            <a:xfrm>
              <a:off x="1140431" y="950483"/>
              <a:ext cx="7622569" cy="337386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7201" y="1360143"/>
              <a:ext cx="1828800" cy="25545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</a:rPr>
                <a:t>Hutan</a:t>
              </a:r>
              <a:r>
                <a:rPr lang="en-US" sz="2000" dirty="0">
                  <a:solidFill>
                    <a:schemeClr val="bg1"/>
                  </a:solidFill>
                </a:rPr>
                <a:t> mangrove </a:t>
              </a:r>
              <a:r>
                <a:rPr lang="en-US" sz="2000" dirty="0" err="1">
                  <a:solidFill>
                    <a:schemeClr val="bg1"/>
                  </a:solidFill>
                </a:rPr>
                <a:t>tersebar</a:t>
              </a:r>
              <a:r>
                <a:rPr lang="en-US" sz="2000" dirty="0">
                  <a:solidFill>
                    <a:schemeClr val="bg1"/>
                  </a:solidFill>
                </a:rPr>
                <a:t> di Sumatera, Kalimantan, Maluku, Bali, </a:t>
              </a:r>
              <a:r>
                <a:rPr lang="en-US" sz="2000" dirty="0" err="1">
                  <a:solidFill>
                    <a:schemeClr val="bg1"/>
                  </a:solidFill>
                </a:rPr>
                <a:t>Jawa</a:t>
              </a:r>
              <a:r>
                <a:rPr lang="en-US" sz="2000" dirty="0">
                  <a:solidFill>
                    <a:schemeClr val="bg1"/>
                  </a:solidFill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</a:rPr>
                <a:t>dan</a:t>
              </a:r>
              <a:r>
                <a:rPr lang="en-US" sz="2000" dirty="0">
                  <a:solidFill>
                    <a:schemeClr val="bg1"/>
                  </a:solidFill>
                </a:rPr>
                <a:t> Papua.</a:t>
              </a:r>
              <a:endParaRPr lang="id-ID" sz="20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7903328" y="3322178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8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1" y="338444"/>
            <a:ext cx="8041098" cy="404506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400" b="1" dirty="0"/>
              <a:t> </a:t>
            </a:r>
            <a:r>
              <a:rPr lang="en-US" sz="2400" b="1" dirty="0" err="1" smtClean="0"/>
              <a:t>Hutan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Gambut</a:t>
            </a:r>
            <a:endParaRPr lang="id-ID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467097" y="818419"/>
            <a:ext cx="8237324" cy="3753331"/>
            <a:chOff x="467097" y="818419"/>
            <a:chExt cx="8237324" cy="375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78" b="7161"/>
            <a:stretch/>
          </p:blipFill>
          <p:spPr>
            <a:xfrm flipH="1">
              <a:off x="1397285" y="818419"/>
              <a:ext cx="7101014" cy="365833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67097" y="1551692"/>
              <a:ext cx="2047503" cy="224676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</a:rPr>
                <a:t>Hutan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ini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tersebar</a:t>
              </a:r>
              <a:r>
                <a:rPr lang="en-US" sz="2000" dirty="0">
                  <a:solidFill>
                    <a:schemeClr val="bg1"/>
                  </a:solidFill>
                </a:rPr>
                <a:t> di </a:t>
              </a:r>
              <a:r>
                <a:rPr lang="en-US" sz="2000" dirty="0" err="1">
                  <a:solidFill>
                    <a:schemeClr val="bg1"/>
                  </a:solidFill>
                </a:rPr>
                <a:t>wilayah</a:t>
              </a:r>
              <a:r>
                <a:rPr lang="en-US" sz="2000" dirty="0">
                  <a:solidFill>
                    <a:schemeClr val="bg1"/>
                  </a:solidFill>
                </a:rPr>
                <a:t> Kalimantan Barat, Kalimantan Tengah, Papua, </a:t>
              </a:r>
              <a:r>
                <a:rPr lang="en-US" sz="2000" dirty="0" err="1">
                  <a:solidFill>
                    <a:schemeClr val="bg1"/>
                  </a:solidFill>
                </a:rPr>
                <a:t>dan</a:t>
              </a:r>
              <a:r>
                <a:rPr lang="en-US" sz="2000" dirty="0">
                  <a:solidFill>
                    <a:schemeClr val="bg1"/>
                  </a:solidFill>
                </a:rPr>
                <a:t> Riau (Sumatera). </a:t>
              </a:r>
              <a:endParaRPr lang="id-ID" sz="20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7632974" y="3500303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4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1" y="338444"/>
            <a:ext cx="8305799" cy="404506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400" b="1" dirty="0"/>
              <a:t> </a:t>
            </a:r>
            <a:r>
              <a:rPr lang="en-US" sz="2400" b="1" dirty="0" err="1" smtClean="0"/>
              <a:t>Hutan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Gambut</a:t>
            </a:r>
            <a:endParaRPr lang="id-ID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57250" y="819150"/>
            <a:ext cx="8486900" cy="3661148"/>
            <a:chOff x="357250" y="819150"/>
            <a:chExt cx="8486900" cy="36611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"/>
            <a:stretch/>
          </p:blipFill>
          <p:spPr>
            <a:xfrm>
              <a:off x="1304818" y="819150"/>
              <a:ext cx="7352349" cy="3581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57250" y="1276350"/>
              <a:ext cx="2157350" cy="25545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</a:rPr>
                <a:t>Hutan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lumut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terdapat</a:t>
              </a:r>
              <a:r>
                <a:rPr lang="en-US" sz="2000" dirty="0">
                  <a:solidFill>
                    <a:schemeClr val="bg1"/>
                  </a:solidFill>
                </a:rPr>
                <a:t> di </a:t>
              </a:r>
              <a:r>
                <a:rPr lang="en-US" sz="2000" dirty="0" err="1">
                  <a:solidFill>
                    <a:schemeClr val="bg1"/>
                  </a:solidFill>
                </a:rPr>
                <a:t>pegunungan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tinggi</a:t>
              </a:r>
              <a:r>
                <a:rPr lang="en-US" sz="2000" dirty="0">
                  <a:solidFill>
                    <a:schemeClr val="bg1"/>
                  </a:solidFill>
                </a:rPr>
                <a:t> di Papua, Sumatera, Kalimantan, Sulawesi, </a:t>
              </a:r>
              <a:r>
                <a:rPr lang="en-US" sz="2000" dirty="0" err="1">
                  <a:solidFill>
                    <a:schemeClr val="bg1"/>
                  </a:solidFill>
                </a:rPr>
                <a:t>dan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Jawa</a:t>
              </a:r>
              <a:r>
                <a:rPr lang="en-US" sz="2000" dirty="0">
                  <a:solidFill>
                    <a:schemeClr val="bg1"/>
                  </a:solidFill>
                </a:rPr>
                <a:t>.</a:t>
              </a:r>
              <a:endParaRPr lang="id-ID" sz="20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7772703" y="3408851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34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9336" y="57150"/>
            <a:ext cx="8941670" cy="4359166"/>
            <a:chOff x="89336" y="57150"/>
            <a:chExt cx="8941670" cy="4359166"/>
          </a:xfrm>
        </p:grpSpPr>
        <p:pic>
          <p:nvPicPr>
            <p:cNvPr id="1030" name="Picture 6" descr="manusia pohon hutan kayu rimba tanah pertanian Thailand mendaki suku Thai berbahaya daerah pedesaan penebang kasus penebangan pohon melihat tanpa pohon dipoto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596" y="650511"/>
              <a:ext cx="2506852" cy="2141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asil gambar untuk huta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558" y="659609"/>
              <a:ext cx="2857301" cy="214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Berkas:Sumatra elephant Ragunan Zoo 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83" y="651364"/>
              <a:ext cx="2855026" cy="2141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40426" y="57150"/>
              <a:ext cx="8422574" cy="547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2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Berdasarkan</a:t>
              </a:r>
              <a:r>
                <a:rPr lang="en-US" sz="22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fungsi</a:t>
              </a:r>
              <a:r>
                <a:rPr lang="en-US" sz="22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pokoknya</a:t>
              </a:r>
              <a:r>
                <a:rPr lang="en-US" sz="2200" dirty="0"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ada</a:t>
              </a:r>
              <a:r>
                <a:rPr lang="en-US" sz="22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tiga</a:t>
              </a:r>
              <a:r>
                <a:rPr lang="en-US" sz="22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jenis</a:t>
              </a:r>
              <a:r>
                <a:rPr lang="en-US" sz="22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hutan</a:t>
              </a:r>
              <a:r>
                <a:rPr lang="en-US" sz="2200" dirty="0"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yaitu</a:t>
              </a:r>
              <a:r>
                <a:rPr lang="en-US" sz="22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sebagai</a:t>
              </a:r>
              <a:r>
                <a:rPr lang="en-US" sz="22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berikut</a:t>
              </a:r>
              <a:r>
                <a:rPr lang="en-US" sz="2200" dirty="0"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6983" y="2453542"/>
              <a:ext cx="1977414" cy="33909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>
                  <a:solidFill>
                    <a:schemeClr val="bg1"/>
                  </a:solidFill>
                </a:rPr>
                <a:t>Hutan</a:t>
              </a:r>
              <a:r>
                <a:rPr lang="en-US" kern="1200" dirty="0" smtClean="0">
                  <a:solidFill>
                    <a:schemeClr val="bg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bg1"/>
                  </a:solidFill>
                </a:rPr>
                <a:t>Konservasi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93596" y="2505112"/>
              <a:ext cx="1918683" cy="281899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0" tIns="101600" rIns="101600" bIns="1016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>
                  <a:solidFill>
                    <a:schemeClr val="bg1"/>
                  </a:solidFill>
                </a:rPr>
                <a:t>Hutan</a:t>
              </a:r>
              <a:r>
                <a:rPr lang="en-US" kern="1200" dirty="0" smtClean="0">
                  <a:solidFill>
                    <a:schemeClr val="bg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bg1"/>
                  </a:solidFill>
                </a:rPr>
                <a:t>Produksi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82953" y="2453544"/>
              <a:ext cx="1797280" cy="3390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9380" tIns="119380" rIns="119380" bIns="11938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>
                  <a:solidFill>
                    <a:schemeClr val="bg1"/>
                  </a:solidFill>
                </a:rPr>
                <a:t>Hutan</a:t>
              </a:r>
              <a:r>
                <a:rPr lang="en-US" kern="1200" dirty="0" smtClean="0">
                  <a:solidFill>
                    <a:schemeClr val="bg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bg1"/>
                  </a:solidFill>
                </a:rPr>
                <a:t>Suaka</a:t>
              </a:r>
              <a:r>
                <a:rPr lang="en-US" kern="1200" dirty="0" smtClean="0">
                  <a:solidFill>
                    <a:schemeClr val="bg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bg1"/>
                  </a:solidFill>
                </a:rPr>
                <a:t>Alam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9336" y="2938988"/>
              <a:ext cx="8941670" cy="14773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800" dirty="0" err="1" smtClean="0"/>
                <a:t>Hutan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konservasi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adalah</a:t>
              </a:r>
              <a:r>
                <a:rPr lang="en-US" sz="1800" dirty="0" smtClean="0"/>
                <a:t> </a:t>
              </a:r>
              <a:r>
                <a:rPr lang="en-US" sz="1800" dirty="0" err="1"/>
                <a:t>kawasan</a:t>
              </a:r>
              <a:r>
                <a:rPr lang="en-US" sz="1800" dirty="0"/>
                <a:t> </a:t>
              </a:r>
              <a:r>
                <a:rPr lang="en-US" sz="1800" dirty="0" err="1"/>
                <a:t>hutan</a:t>
              </a:r>
              <a:r>
                <a:rPr lang="en-US" sz="1800" dirty="0"/>
                <a:t> </a:t>
              </a:r>
              <a:r>
                <a:rPr lang="en-US" sz="1800" dirty="0" err="1"/>
                <a:t>dengan</a:t>
              </a:r>
              <a:r>
                <a:rPr lang="en-US" sz="1800" dirty="0"/>
                <a:t> </a:t>
              </a:r>
              <a:r>
                <a:rPr lang="en-US" sz="1800" dirty="0" err="1"/>
                <a:t>ciri</a:t>
              </a:r>
              <a:r>
                <a:rPr lang="en-US" sz="1800" dirty="0"/>
                <a:t> </a:t>
              </a:r>
              <a:r>
                <a:rPr lang="en-US" sz="1800" dirty="0" err="1"/>
                <a:t>khas</a:t>
              </a:r>
              <a:r>
                <a:rPr lang="en-US" sz="1800" dirty="0"/>
                <a:t> </a:t>
              </a:r>
              <a:r>
                <a:rPr lang="en-US" sz="1800" dirty="0" err="1"/>
                <a:t>tertentu</a:t>
              </a:r>
              <a:r>
                <a:rPr lang="en-US" sz="1800" dirty="0"/>
                <a:t> yang </a:t>
              </a:r>
              <a:r>
                <a:rPr lang="en-US" sz="1800" dirty="0" err="1"/>
                <a:t>memiliki</a:t>
              </a:r>
              <a:r>
                <a:rPr lang="en-US" sz="1800" dirty="0"/>
                <a:t> </a:t>
              </a:r>
              <a:r>
                <a:rPr lang="en-US" sz="1800" dirty="0" err="1"/>
                <a:t>fungsi</a:t>
              </a:r>
              <a:r>
                <a:rPr lang="en-US" sz="1800" dirty="0"/>
                <a:t> </a:t>
              </a:r>
              <a:r>
                <a:rPr lang="en-US" sz="1800" dirty="0" err="1"/>
                <a:t>pokok</a:t>
              </a:r>
              <a:r>
                <a:rPr lang="en-US" sz="1800" dirty="0"/>
                <a:t> </a:t>
              </a:r>
              <a:r>
                <a:rPr lang="en-US" sz="1800" dirty="0" err="1"/>
                <a:t>pengawetan</a:t>
              </a:r>
              <a:r>
                <a:rPr lang="en-US" sz="1800" dirty="0"/>
                <a:t> </a:t>
              </a:r>
              <a:r>
                <a:rPr lang="en-US" sz="1800" dirty="0" err="1"/>
                <a:t>keanekaragaman</a:t>
              </a:r>
              <a:r>
                <a:rPr lang="en-US" sz="1800" dirty="0"/>
                <a:t> </a:t>
              </a:r>
              <a:r>
                <a:rPr lang="en-US" sz="1800" dirty="0" err="1"/>
                <a:t>tumbuhan</a:t>
              </a:r>
              <a:r>
                <a:rPr lang="en-US" sz="1800" dirty="0"/>
                <a:t> </a:t>
              </a:r>
              <a:r>
                <a:rPr lang="en-US" sz="1800" dirty="0" err="1"/>
                <a:t>dan</a:t>
              </a:r>
              <a:r>
                <a:rPr lang="en-US" sz="1800" dirty="0"/>
                <a:t> </a:t>
              </a:r>
              <a:r>
                <a:rPr lang="en-US" sz="1800" dirty="0" err="1"/>
                <a:t>satwa</a:t>
              </a:r>
              <a:r>
                <a:rPr lang="en-US" sz="1800" dirty="0"/>
                <a:t> </a:t>
              </a:r>
              <a:r>
                <a:rPr lang="en-US" sz="1800" dirty="0" err="1"/>
                <a:t>serta</a:t>
              </a:r>
              <a:r>
                <a:rPr lang="en-US" sz="1800" dirty="0"/>
                <a:t> </a:t>
              </a:r>
              <a:r>
                <a:rPr lang="en-US" sz="1800" dirty="0" err="1" smtClean="0"/>
                <a:t>ekosistemnya</a:t>
              </a:r>
              <a:r>
                <a:rPr lang="en-US" sz="1800" dirty="0"/>
                <a:t>, </a:t>
              </a:r>
              <a:r>
                <a:rPr lang="en-US" sz="1800" dirty="0" err="1" smtClean="0"/>
                <a:t>hutan</a:t>
              </a:r>
              <a:r>
                <a:rPr lang="en-US" sz="1800" dirty="0" smtClean="0"/>
                <a:t> </a:t>
              </a:r>
              <a:r>
                <a:rPr lang="en-US" sz="1800" dirty="0" err="1"/>
                <a:t>lindung</a:t>
              </a:r>
              <a:r>
                <a:rPr lang="en-US" sz="1800" dirty="0"/>
                <a:t> </a:t>
              </a:r>
              <a:r>
                <a:rPr lang="en-US" sz="1800" dirty="0" err="1"/>
                <a:t>adalah</a:t>
              </a:r>
              <a:r>
                <a:rPr lang="en-US" sz="1800" dirty="0"/>
                <a:t> </a:t>
              </a:r>
              <a:r>
                <a:rPr lang="en-US" sz="1800" dirty="0" err="1"/>
                <a:t>kawasan</a:t>
              </a:r>
              <a:r>
                <a:rPr lang="en-US" sz="1800" dirty="0"/>
                <a:t> </a:t>
              </a:r>
              <a:r>
                <a:rPr lang="en-US" sz="1800" dirty="0" err="1"/>
                <a:t>hutan</a:t>
              </a:r>
              <a:r>
                <a:rPr lang="en-US" sz="1800" dirty="0"/>
                <a:t> yang </a:t>
              </a:r>
              <a:r>
                <a:rPr lang="en-US" sz="1800" dirty="0" err="1"/>
                <a:t>memiliki</a:t>
              </a:r>
              <a:r>
                <a:rPr lang="en-US" sz="1800" dirty="0"/>
                <a:t> </a:t>
              </a:r>
              <a:r>
                <a:rPr lang="en-US" sz="1800" dirty="0" err="1"/>
                <a:t>fungsi</a:t>
              </a:r>
              <a:r>
                <a:rPr lang="en-US" sz="1800" dirty="0"/>
                <a:t> </a:t>
              </a:r>
              <a:r>
                <a:rPr lang="en-US" sz="1800" dirty="0" err="1"/>
                <a:t>pokok</a:t>
              </a:r>
              <a:r>
                <a:rPr lang="en-US" sz="1800" dirty="0"/>
                <a:t> </a:t>
              </a:r>
              <a:r>
                <a:rPr lang="en-US" sz="1800" dirty="0" err="1"/>
                <a:t>sebagai</a:t>
              </a:r>
              <a:r>
                <a:rPr lang="en-US" sz="1800" dirty="0"/>
                <a:t> </a:t>
              </a:r>
              <a:r>
                <a:rPr lang="en-US" sz="1800" dirty="0" err="1"/>
                <a:t>perlindungan</a:t>
              </a:r>
              <a:r>
                <a:rPr lang="en-US" sz="1800" dirty="0"/>
                <a:t> </a:t>
              </a:r>
              <a:r>
                <a:rPr lang="en-US" sz="1800" dirty="0" err="1"/>
                <a:t>sistem</a:t>
              </a:r>
              <a:r>
                <a:rPr lang="en-US" sz="1800" dirty="0"/>
                <a:t> </a:t>
              </a:r>
              <a:r>
                <a:rPr lang="en-US" sz="1800" dirty="0" err="1"/>
                <a:t>penyangga</a:t>
              </a:r>
              <a:r>
                <a:rPr lang="en-US" sz="1800" dirty="0"/>
                <a:t> </a:t>
              </a:r>
              <a:r>
                <a:rPr lang="en-US" sz="1800" dirty="0" err="1" smtClean="0"/>
                <a:t>kehidupan</a:t>
              </a:r>
              <a:r>
                <a:rPr lang="en-US" sz="1800" dirty="0" smtClean="0"/>
                <a:t>, </a:t>
              </a:r>
              <a:r>
                <a:rPr lang="en-US" sz="1800" dirty="0" err="1" smtClean="0"/>
                <a:t>dan</a:t>
              </a:r>
              <a:r>
                <a:rPr lang="en-US" sz="1800" dirty="0"/>
                <a:t>  </a:t>
              </a:r>
              <a:r>
                <a:rPr lang="en-US" sz="1800" dirty="0" err="1" smtClean="0"/>
                <a:t>hutan</a:t>
              </a:r>
              <a:r>
                <a:rPr lang="en-US" sz="1800" dirty="0" smtClean="0"/>
                <a:t> </a:t>
              </a:r>
              <a:r>
                <a:rPr lang="en-US" sz="1800" dirty="0" err="1"/>
                <a:t>produksi</a:t>
              </a:r>
              <a:r>
                <a:rPr lang="en-US" sz="1800" dirty="0"/>
                <a:t> </a:t>
              </a:r>
              <a:r>
                <a:rPr lang="en-US" sz="1800" dirty="0" err="1"/>
                <a:t>adalah</a:t>
              </a:r>
              <a:r>
                <a:rPr lang="en-US" sz="1800" dirty="0"/>
                <a:t> </a:t>
              </a:r>
              <a:r>
                <a:rPr lang="en-US" sz="1800" dirty="0" err="1"/>
                <a:t>kawasan</a:t>
              </a:r>
              <a:r>
                <a:rPr lang="en-US" sz="1800" dirty="0"/>
                <a:t> </a:t>
              </a:r>
              <a:r>
                <a:rPr lang="en-US" sz="1800" dirty="0" err="1"/>
                <a:t>hutan</a:t>
              </a:r>
              <a:r>
                <a:rPr lang="en-US" sz="1800" dirty="0"/>
                <a:t> yang </a:t>
              </a:r>
              <a:r>
                <a:rPr lang="en-US" sz="1800" dirty="0" err="1"/>
                <a:t>memiliki</a:t>
              </a:r>
              <a:r>
                <a:rPr lang="en-US" sz="1800" dirty="0"/>
                <a:t> </a:t>
              </a:r>
              <a:r>
                <a:rPr lang="en-US" sz="1800" dirty="0" err="1"/>
                <a:t>fungsi</a:t>
              </a:r>
              <a:r>
                <a:rPr lang="en-US" sz="1800" dirty="0"/>
                <a:t> </a:t>
              </a:r>
              <a:r>
                <a:rPr lang="en-US" sz="1800" dirty="0" err="1" smtClean="0"/>
                <a:t>pokok</a:t>
              </a:r>
              <a:r>
                <a:rPr lang="en-US" sz="1800" dirty="0"/>
                <a:t> </a:t>
              </a:r>
              <a:r>
                <a:rPr lang="en-US" sz="1800" dirty="0" err="1" smtClean="0"/>
                <a:t>memproduksi</a:t>
              </a:r>
              <a:r>
                <a:rPr lang="en-US" sz="1800" dirty="0" smtClean="0"/>
                <a:t> </a:t>
              </a:r>
              <a:r>
                <a:rPr lang="en-US" sz="1800" dirty="0" err="1"/>
                <a:t>hasil</a:t>
              </a:r>
              <a:r>
                <a:rPr lang="en-US" sz="1800" dirty="0"/>
                <a:t> </a:t>
              </a:r>
              <a:r>
                <a:rPr lang="en-US" sz="1800" dirty="0" err="1"/>
                <a:t>hutan</a:t>
              </a:r>
              <a:r>
                <a:rPr lang="en-US" sz="1800" dirty="0"/>
                <a:t>.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62988" y="2728991"/>
              <a:ext cx="15103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hlinkClick r:id="rId5"/>
                </a:rPr>
                <a:t>Sumber</a:t>
              </a:r>
              <a:r>
                <a:rPr lang="en-US" sz="1000" dirty="0">
                  <a:hlinkClick r:id="rId5"/>
                </a:rPr>
                <a:t> : id.wikipedia.org</a:t>
              </a:r>
              <a:endParaRPr lang="en-US" sz="1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2009" y="2728990"/>
              <a:ext cx="1337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pixabay.com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85305" y="2754945"/>
              <a:ext cx="13019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pxhere.com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580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1047750"/>
            <a:ext cx="8229600" cy="3215265"/>
            <a:chOff x="381000" y="1047750"/>
            <a:chExt cx="8229600" cy="32152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047750"/>
              <a:ext cx="8229600" cy="321526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143000" y="1581150"/>
              <a:ext cx="68580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ea typeface="Calibri" panose="020F0502020204030204" pitchFamily="34" charset="0"/>
                </a:rPr>
                <a:t>Pertambangan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adalah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suatu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kegiatan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pengambilan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endapan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bahan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galian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berharga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dan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bernilai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ekonomis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dari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dalam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</a:rPr>
                <a:t>kulit</a:t>
              </a:r>
              <a:r>
                <a:rPr lang="en-US" sz="2400" dirty="0">
                  <a:ea typeface="Calibri" panose="020F0502020204030204" pitchFamily="34" charset="0"/>
                </a:rPr>
                <a:t> </a:t>
              </a:r>
              <a:r>
                <a:rPr lang="en-US" sz="2400" dirty="0" err="1" smtClean="0">
                  <a:ea typeface="Calibri" panose="020F0502020204030204" pitchFamily="34" charset="0"/>
                </a:rPr>
                <a:t>bumi</a:t>
              </a:r>
              <a:r>
                <a:rPr lang="en-US" sz="2400" dirty="0" smtClean="0"/>
                <a:t>, </a:t>
              </a:r>
              <a:r>
                <a:rPr lang="en-US" sz="2400" dirty="0" err="1"/>
                <a:t>baik</a:t>
              </a:r>
              <a:r>
                <a:rPr lang="en-US" sz="2400" dirty="0"/>
                <a:t> </a:t>
              </a:r>
              <a:r>
                <a:rPr lang="en-US" sz="2400" dirty="0" err="1"/>
                <a:t>secara</a:t>
              </a:r>
              <a:r>
                <a:rPr lang="en-US" sz="2400" dirty="0"/>
                <a:t> </a:t>
              </a:r>
              <a:r>
                <a:rPr lang="en-US" sz="2400" dirty="0" err="1"/>
                <a:t>mekanis</a:t>
              </a:r>
              <a:r>
                <a:rPr lang="en-US" sz="2400" dirty="0"/>
                <a:t> </a:t>
              </a:r>
              <a:r>
                <a:rPr lang="en-US" sz="2400" dirty="0" err="1"/>
                <a:t>maupun</a:t>
              </a:r>
              <a:r>
                <a:rPr lang="en-US" sz="2400" dirty="0"/>
                <a:t> manual, </a:t>
              </a:r>
              <a:r>
                <a:rPr lang="en-US" sz="2400" dirty="0" err="1"/>
                <a:t>pada</a:t>
              </a:r>
              <a:r>
                <a:rPr lang="en-US" sz="2400" dirty="0"/>
                <a:t> </a:t>
              </a:r>
              <a:r>
                <a:rPr lang="en-US" sz="2400" dirty="0" err="1"/>
                <a:t>permukaan</a:t>
              </a:r>
              <a:r>
                <a:rPr lang="en-US" sz="2400" dirty="0"/>
                <a:t> </a:t>
              </a:r>
              <a:r>
                <a:rPr lang="en-US" sz="2400" dirty="0" err="1"/>
                <a:t>bumi</a:t>
              </a:r>
              <a:r>
                <a:rPr lang="en-US" sz="2400" dirty="0"/>
                <a:t>, di </a:t>
              </a:r>
              <a:r>
                <a:rPr lang="en-US" sz="2400" dirty="0" err="1"/>
                <a:t>bawah</a:t>
              </a:r>
              <a:r>
                <a:rPr lang="en-US" sz="2400" dirty="0"/>
                <a:t> </a:t>
              </a:r>
              <a:r>
                <a:rPr lang="en-US" sz="2400" dirty="0" err="1"/>
                <a:t>permukaan</a:t>
              </a:r>
              <a:r>
                <a:rPr lang="en-US" sz="2400" dirty="0"/>
                <a:t> </a:t>
              </a:r>
              <a:r>
                <a:rPr lang="en-US" sz="2400" dirty="0" err="1"/>
                <a:t>bumi</a:t>
              </a:r>
              <a:r>
                <a:rPr lang="en-US" sz="2400" dirty="0"/>
                <a:t> </a:t>
              </a:r>
              <a:r>
                <a:rPr lang="en-US" sz="2400" dirty="0" err="1"/>
                <a:t>dan</a:t>
              </a:r>
              <a:r>
                <a:rPr lang="en-US" sz="2400" dirty="0"/>
                <a:t> di </a:t>
              </a:r>
              <a:r>
                <a:rPr lang="en-US" sz="2400" dirty="0" err="1"/>
                <a:t>bawah</a:t>
              </a:r>
              <a:r>
                <a:rPr lang="en-US" sz="2400" dirty="0"/>
                <a:t> </a:t>
              </a:r>
              <a:r>
                <a:rPr lang="en-US" sz="2400" dirty="0" err="1"/>
                <a:t>permukaan</a:t>
              </a:r>
              <a:r>
                <a:rPr lang="en-US" sz="2400" dirty="0"/>
                <a:t> air.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1001" y="338444"/>
            <a:ext cx="8305799" cy="527617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3200" b="1" dirty="0"/>
              <a:t>Sumber Daya Pertambangan</a:t>
            </a:r>
          </a:p>
        </p:txBody>
      </p:sp>
    </p:spTree>
    <p:extLst>
      <p:ext uri="{BB962C8B-B14F-4D97-AF65-F5344CB8AC3E}">
        <p14:creationId xmlns:p14="http://schemas.microsoft.com/office/powerpoint/2010/main" val="22927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1239381"/>
            <a:ext cx="4114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 err="1"/>
              <a:t>Minyak</a:t>
            </a:r>
            <a:r>
              <a:rPr lang="en-US" sz="2100" dirty="0"/>
              <a:t> </a:t>
            </a:r>
            <a:r>
              <a:rPr lang="en-US" sz="2100" dirty="0" err="1"/>
              <a:t>bumi</a:t>
            </a:r>
            <a:r>
              <a:rPr lang="en-US" sz="2100" dirty="0"/>
              <a:t> </a:t>
            </a:r>
            <a:r>
              <a:rPr lang="en-US" sz="2100" dirty="0" err="1"/>
              <a:t>adalah</a:t>
            </a:r>
            <a:r>
              <a:rPr lang="en-US" sz="2100" dirty="0"/>
              <a:t> </a:t>
            </a:r>
            <a:r>
              <a:rPr lang="en-US" sz="2100" dirty="0" err="1"/>
              <a:t>hasil</a:t>
            </a:r>
            <a:r>
              <a:rPr lang="en-US" sz="2100" dirty="0"/>
              <a:t> proses </a:t>
            </a:r>
            <a:r>
              <a:rPr lang="en-US" sz="2100" dirty="0" err="1"/>
              <a:t>alami</a:t>
            </a:r>
            <a:r>
              <a:rPr lang="en-US" sz="2100" dirty="0"/>
              <a:t> </a:t>
            </a:r>
            <a:r>
              <a:rPr lang="en-US" sz="2100" dirty="0" err="1"/>
              <a:t>berupa</a:t>
            </a:r>
            <a:r>
              <a:rPr lang="en-US" sz="2100" dirty="0"/>
              <a:t> </a:t>
            </a:r>
            <a:r>
              <a:rPr lang="en-US" sz="2100" dirty="0" err="1"/>
              <a:t>hidrokarbon</a:t>
            </a:r>
            <a:r>
              <a:rPr lang="en-US" sz="2100" dirty="0"/>
              <a:t> yang </a:t>
            </a:r>
            <a:r>
              <a:rPr lang="en-US" sz="2100" dirty="0" err="1"/>
              <a:t>dalam</a:t>
            </a:r>
            <a:r>
              <a:rPr lang="en-US" sz="2100" dirty="0"/>
              <a:t> </a:t>
            </a:r>
            <a:r>
              <a:rPr lang="en-US" sz="2100" dirty="0" err="1"/>
              <a:t>kondisi</a:t>
            </a:r>
            <a:r>
              <a:rPr lang="en-US" sz="2100" dirty="0"/>
              <a:t> </a:t>
            </a:r>
            <a:r>
              <a:rPr lang="en-US" sz="2100" dirty="0" err="1"/>
              <a:t>tekanan</a:t>
            </a:r>
            <a:r>
              <a:rPr lang="en-US" sz="2100" dirty="0"/>
              <a:t> </a:t>
            </a:r>
            <a:r>
              <a:rPr lang="en-US" sz="2100" dirty="0" err="1"/>
              <a:t>dan</a:t>
            </a:r>
            <a:r>
              <a:rPr lang="en-US" sz="2100" dirty="0"/>
              <a:t> </a:t>
            </a:r>
            <a:r>
              <a:rPr lang="en-US" sz="2100" dirty="0" err="1"/>
              <a:t>temperatur</a:t>
            </a:r>
            <a:r>
              <a:rPr lang="en-US" sz="2100" dirty="0"/>
              <a:t> </a:t>
            </a:r>
            <a:r>
              <a:rPr lang="en-US" sz="2100" dirty="0" err="1"/>
              <a:t>atmosfer</a:t>
            </a:r>
            <a:r>
              <a:rPr lang="en-US" sz="2100" dirty="0"/>
              <a:t> </a:t>
            </a:r>
            <a:r>
              <a:rPr lang="en-US" sz="2100" dirty="0" err="1"/>
              <a:t>berupa</a:t>
            </a:r>
            <a:r>
              <a:rPr lang="en-US" sz="2100" dirty="0"/>
              <a:t> </a:t>
            </a:r>
            <a:r>
              <a:rPr lang="en-US" sz="2100" dirty="0" err="1"/>
              <a:t>fase</a:t>
            </a:r>
            <a:r>
              <a:rPr lang="en-US" sz="2100" dirty="0"/>
              <a:t> </a:t>
            </a:r>
            <a:r>
              <a:rPr lang="en-US" sz="2100" dirty="0" err="1"/>
              <a:t>cair</a:t>
            </a:r>
            <a:r>
              <a:rPr lang="en-US" sz="2100" dirty="0"/>
              <a:t> </a:t>
            </a:r>
            <a:r>
              <a:rPr lang="en-US" sz="2100" dirty="0" err="1"/>
              <a:t>atau</a:t>
            </a:r>
            <a:r>
              <a:rPr lang="en-US" sz="2100" dirty="0"/>
              <a:t> </a:t>
            </a:r>
            <a:r>
              <a:rPr lang="en-US" sz="2100" dirty="0" err="1"/>
              <a:t>padat</a:t>
            </a:r>
            <a:r>
              <a:rPr lang="en-US" sz="2100" dirty="0"/>
              <a:t>, </a:t>
            </a:r>
            <a:r>
              <a:rPr lang="en-US" sz="2100" dirty="0" err="1"/>
              <a:t>termasuk</a:t>
            </a:r>
            <a:r>
              <a:rPr lang="en-US" sz="2100" dirty="0"/>
              <a:t> </a:t>
            </a:r>
            <a:r>
              <a:rPr lang="en-US" sz="2100" dirty="0" err="1"/>
              <a:t>aspal</a:t>
            </a:r>
            <a:r>
              <a:rPr lang="en-US" sz="2100" dirty="0"/>
              <a:t>, </a:t>
            </a:r>
            <a:r>
              <a:rPr lang="en-US" sz="2100" dirty="0" err="1"/>
              <a:t>lilin</a:t>
            </a:r>
            <a:r>
              <a:rPr lang="en-US" sz="2100" dirty="0"/>
              <a:t> mineral </a:t>
            </a:r>
            <a:r>
              <a:rPr lang="en-US" sz="2100" dirty="0" err="1"/>
              <a:t>atau</a:t>
            </a:r>
            <a:r>
              <a:rPr lang="en-US" sz="2100" dirty="0"/>
              <a:t> </a:t>
            </a:r>
            <a:r>
              <a:rPr lang="en-US" sz="2100" dirty="0" err="1"/>
              <a:t>ozokerit</a:t>
            </a:r>
            <a:r>
              <a:rPr lang="en-US" sz="2100" dirty="0"/>
              <a:t>, </a:t>
            </a:r>
            <a:r>
              <a:rPr lang="en-US" sz="2100" dirty="0" err="1"/>
              <a:t>dan</a:t>
            </a:r>
            <a:r>
              <a:rPr lang="en-US" sz="2100" dirty="0"/>
              <a:t>  bitumen yang </a:t>
            </a:r>
            <a:r>
              <a:rPr lang="en-US" sz="2100" dirty="0" err="1"/>
              <a:t>diperoleh</a:t>
            </a:r>
            <a:r>
              <a:rPr lang="en-US" sz="2100" dirty="0"/>
              <a:t> </a:t>
            </a:r>
            <a:r>
              <a:rPr lang="en-US" sz="2100" dirty="0" err="1"/>
              <a:t>dari</a:t>
            </a:r>
            <a:r>
              <a:rPr lang="en-US" sz="2100" dirty="0"/>
              <a:t> proses </a:t>
            </a:r>
            <a:r>
              <a:rPr lang="en-US" sz="2100" dirty="0" err="1"/>
              <a:t>penambangan</a:t>
            </a:r>
            <a:r>
              <a:rPr lang="en-US" sz="2100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1" y="338444"/>
            <a:ext cx="4152899" cy="527617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3200" b="1" dirty="0"/>
              <a:t>MINYAK BUMI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15819" y="-1"/>
            <a:ext cx="4375831" cy="4532477"/>
            <a:chOff x="4515819" y="-1"/>
            <a:chExt cx="4375831" cy="45324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5" r="6276"/>
            <a:stretch/>
          </p:blipFill>
          <p:spPr>
            <a:xfrm>
              <a:off x="4544721" y="-1"/>
              <a:ext cx="4152589" cy="320903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15819" y="3209037"/>
              <a:ext cx="4181492" cy="132343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Cadangan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minyak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bumi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sebagian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ditemukan</a:t>
              </a:r>
              <a:r>
                <a:rPr lang="en-US" dirty="0">
                  <a:solidFill>
                    <a:schemeClr val="bg1"/>
                  </a:solidFill>
                </a:rPr>
                <a:t> di </a:t>
              </a:r>
              <a:r>
                <a:rPr lang="en-US" dirty="0" err="1">
                  <a:solidFill>
                    <a:schemeClr val="bg1"/>
                  </a:solidFill>
                </a:rPr>
                <a:t>Pulau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</a:rPr>
                <a:t>Sumatera. </a:t>
              </a:r>
              <a:r>
                <a:rPr lang="en-US" dirty="0" err="1">
                  <a:solidFill>
                    <a:schemeClr val="bg1"/>
                  </a:solidFill>
                </a:rPr>
                <a:t>Sementara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itu</a:t>
              </a:r>
              <a:r>
                <a:rPr lang="en-US" dirty="0" smtClean="0">
                  <a:solidFill>
                    <a:schemeClr val="bg1"/>
                  </a:solidFill>
                </a:rPr>
                <a:t>, </a:t>
              </a:r>
              <a:r>
                <a:rPr lang="en-US" dirty="0" err="1" smtClean="0">
                  <a:solidFill>
                    <a:schemeClr val="bg1"/>
                  </a:solidFill>
                </a:rPr>
                <a:t>sisanya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ditemukan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di </a:t>
              </a:r>
              <a:r>
                <a:rPr lang="en-US" dirty="0" err="1">
                  <a:solidFill>
                    <a:schemeClr val="bg1"/>
                  </a:solidFill>
                </a:rPr>
                <a:t>Pulau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Jawa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</a:rPr>
                <a:t>Kalimantan, </a:t>
              </a:r>
              <a:r>
                <a:rPr lang="en-US" dirty="0" err="1">
                  <a:solidFill>
                    <a:schemeClr val="bg1"/>
                  </a:solidFill>
                </a:rPr>
                <a:t>terdapat</a:t>
              </a:r>
              <a:r>
                <a:rPr lang="en-US" dirty="0">
                  <a:solidFill>
                    <a:schemeClr val="bg1"/>
                  </a:solidFill>
                </a:rPr>
                <a:t> di </a:t>
              </a:r>
              <a:r>
                <a:rPr lang="en-US" dirty="0" err="1">
                  <a:solidFill>
                    <a:schemeClr val="bg1"/>
                  </a:solidFill>
                </a:rPr>
                <a:t>daerah</a:t>
              </a:r>
              <a:r>
                <a:rPr lang="en-US" dirty="0">
                  <a:solidFill>
                    <a:schemeClr val="bg1"/>
                  </a:solidFill>
                </a:rPr>
                <a:t> Papua, Maluku, </a:t>
              </a:r>
              <a:r>
                <a:rPr lang="en-US" dirty="0" err="1">
                  <a:solidFill>
                    <a:schemeClr val="bg1"/>
                  </a:solidFill>
                </a:rPr>
                <a:t>dan</a:t>
              </a:r>
              <a:r>
                <a:rPr lang="en-US" dirty="0">
                  <a:solidFill>
                    <a:schemeClr val="bg1"/>
                  </a:solidFill>
                </a:rPr>
                <a:t> Sulawesi.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7820203" y="2100232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69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875" y="1292006"/>
            <a:ext cx="385992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Gas </a:t>
            </a:r>
            <a:r>
              <a:rPr lang="en-US" sz="2200" dirty="0" err="1"/>
              <a:t>bumi</a:t>
            </a:r>
            <a:r>
              <a:rPr lang="en-US" sz="2200" dirty="0"/>
              <a:t> </a:t>
            </a:r>
            <a:r>
              <a:rPr lang="en-US" sz="2200" dirty="0" err="1"/>
              <a:t>adalah</a:t>
            </a:r>
            <a:r>
              <a:rPr lang="en-US" sz="2200" dirty="0"/>
              <a:t> </a:t>
            </a:r>
            <a:r>
              <a:rPr lang="en-US" sz="2200" dirty="0" err="1"/>
              <a:t>hasil</a:t>
            </a:r>
            <a:r>
              <a:rPr lang="en-US" sz="2200" dirty="0"/>
              <a:t> proses </a:t>
            </a:r>
            <a:r>
              <a:rPr lang="en-US" sz="2200" dirty="0" err="1"/>
              <a:t>alami</a:t>
            </a:r>
            <a:r>
              <a:rPr lang="en-US" sz="2200" dirty="0"/>
              <a:t> </a:t>
            </a:r>
            <a:r>
              <a:rPr lang="en-US" sz="2200" dirty="0" err="1"/>
              <a:t>berupa</a:t>
            </a:r>
            <a:r>
              <a:rPr lang="en-US" sz="2200" dirty="0"/>
              <a:t> </a:t>
            </a:r>
            <a:r>
              <a:rPr lang="en-US" sz="2200" dirty="0" err="1"/>
              <a:t>hidrokarbon</a:t>
            </a:r>
            <a:r>
              <a:rPr lang="en-US" sz="2200" dirty="0"/>
              <a:t> yang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kondisi</a:t>
            </a:r>
            <a:r>
              <a:rPr lang="en-US" sz="2200" dirty="0"/>
              <a:t> </a:t>
            </a:r>
            <a:r>
              <a:rPr lang="en-US" sz="2200" dirty="0" err="1"/>
              <a:t>tekanan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temperatur</a:t>
            </a:r>
            <a:r>
              <a:rPr lang="en-US" sz="2200" dirty="0"/>
              <a:t> </a:t>
            </a:r>
            <a:r>
              <a:rPr lang="en-US" sz="2200" dirty="0" err="1"/>
              <a:t>atmosfer</a:t>
            </a:r>
            <a:r>
              <a:rPr lang="en-US" sz="2200" dirty="0"/>
              <a:t> </a:t>
            </a:r>
            <a:r>
              <a:rPr lang="en-US" sz="2200" dirty="0" err="1"/>
              <a:t>berupa</a:t>
            </a:r>
            <a:r>
              <a:rPr lang="en-US" sz="2200" dirty="0"/>
              <a:t> </a:t>
            </a:r>
            <a:r>
              <a:rPr lang="en-US" sz="2200" dirty="0" err="1"/>
              <a:t>fasa</a:t>
            </a:r>
            <a:r>
              <a:rPr lang="en-US" sz="2200" dirty="0"/>
              <a:t> gas yang </a:t>
            </a:r>
            <a:r>
              <a:rPr lang="en-US" sz="2200" dirty="0" err="1"/>
              <a:t>diperoleh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proses </a:t>
            </a:r>
            <a:r>
              <a:rPr lang="en-US" sz="2200" dirty="0" err="1"/>
              <a:t>penambangan</a:t>
            </a:r>
            <a:r>
              <a:rPr lang="en-US" sz="2200" dirty="0"/>
              <a:t> </a:t>
            </a:r>
            <a:r>
              <a:rPr lang="en-US" sz="2200" dirty="0" err="1"/>
              <a:t>minyak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gas </a:t>
            </a:r>
            <a:r>
              <a:rPr lang="en-US" sz="2200" dirty="0" err="1"/>
              <a:t>bumi</a:t>
            </a:r>
            <a:r>
              <a:rPr lang="en-US" sz="2200" dirty="0"/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69372" y="0"/>
            <a:ext cx="4193628" cy="4534029"/>
            <a:chOff x="4569372" y="-163496"/>
            <a:chExt cx="4193628" cy="45340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6" t="1" r="8085" b="1"/>
            <a:stretch/>
          </p:blipFill>
          <p:spPr>
            <a:xfrm>
              <a:off x="4572000" y="-163496"/>
              <a:ext cx="3993013" cy="388769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69372" y="3724202"/>
              <a:ext cx="3995641" cy="6463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800" dirty="0" err="1" smtClean="0">
                  <a:solidFill>
                    <a:schemeClr val="bg1"/>
                  </a:solidFill>
                </a:rPr>
                <a:t>Cadangan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</a:rPr>
                <a:t>gas </a:t>
              </a:r>
              <a:r>
                <a:rPr lang="en-US" sz="1800" dirty="0" err="1">
                  <a:solidFill>
                    <a:schemeClr val="bg1"/>
                  </a:solidFill>
                </a:rPr>
                <a:t>bumi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nasional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tersebar</a:t>
              </a:r>
              <a:r>
                <a:rPr lang="en-US" sz="1800" dirty="0">
                  <a:solidFill>
                    <a:schemeClr val="bg1"/>
                  </a:solidFill>
                </a:rPr>
                <a:t> di </a:t>
              </a:r>
              <a:r>
                <a:rPr lang="en-US" sz="1800" dirty="0" err="1">
                  <a:solidFill>
                    <a:schemeClr val="bg1"/>
                  </a:solidFill>
                </a:rPr>
                <a:t>seluruh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wilayah</a:t>
              </a:r>
              <a:r>
                <a:rPr lang="en-US" sz="1800" dirty="0">
                  <a:solidFill>
                    <a:schemeClr val="bg1"/>
                  </a:solidFill>
                </a:rPr>
                <a:t> Indonesia.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219190" y="3457433"/>
              <a:ext cx="154381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000" dirty="0" err="1" smtClean="0">
                  <a:solidFill>
                    <a:schemeClr val="bg1"/>
                  </a:solidFill>
                </a:rPr>
                <a:t>Sumber</a:t>
              </a:r>
              <a:r>
                <a:rPr lang="en-US" sz="1000" dirty="0" smtClean="0">
                  <a:solidFill>
                    <a:schemeClr val="bg1"/>
                  </a:solidFill>
                </a:rPr>
                <a:t>: setkab.go.id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6701" y="338444"/>
            <a:ext cx="4152899" cy="527617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3200" b="1" dirty="0"/>
              <a:t>GAS BUMI</a:t>
            </a:r>
          </a:p>
        </p:txBody>
      </p:sp>
    </p:spTree>
    <p:extLst>
      <p:ext uri="{BB962C8B-B14F-4D97-AF65-F5344CB8AC3E}">
        <p14:creationId xmlns:p14="http://schemas.microsoft.com/office/powerpoint/2010/main" val="32607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95438" y="285751"/>
            <a:ext cx="7738962" cy="4353484"/>
            <a:chOff x="795438" y="285751"/>
            <a:chExt cx="7738962" cy="435348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28" b="1547"/>
            <a:stretch/>
          </p:blipFill>
          <p:spPr bwMode="auto">
            <a:xfrm>
              <a:off x="795439" y="285751"/>
              <a:ext cx="7738961" cy="4353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95438" y="285752"/>
              <a:ext cx="7738962" cy="1828798"/>
            </a:xfrm>
            <a:prstGeom prst="rect">
              <a:avLst/>
            </a:prstGeom>
            <a:gradFill flip="none" rotWithShape="1">
              <a:gsLst>
                <a:gs pos="24000">
                  <a:schemeClr val="tx1">
                    <a:alpha val="60000"/>
                  </a:schemeClr>
                </a:gs>
                <a:gs pos="84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246740" y="608915"/>
            <a:ext cx="2304140" cy="1037242"/>
            <a:chOff x="-228600" y="299049"/>
            <a:chExt cx="2304140" cy="10372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299049"/>
              <a:ext cx="2304140" cy="10372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-152400" y="494504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BAB 3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133600" y="645733"/>
            <a:ext cx="5867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SEBARAN DAN PENGELOLAAN SUMBER DAYA ALAM INDONESIA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750"/>
            <a:ext cx="9144000" cy="6553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7837203" y="3699581"/>
            <a:ext cx="1545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hlinkClick r:id="rId6"/>
              </a:rPr>
              <a:t>Sumber</a:t>
            </a:r>
            <a:r>
              <a:rPr lang="en-US" sz="1000" dirty="0">
                <a:hlinkClick r:id="rId6"/>
              </a:rPr>
              <a:t> : en.wikipedia.org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806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1" y="1252537"/>
            <a:ext cx="354329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/>
              <a:t>Batu</a:t>
            </a:r>
            <a:r>
              <a:rPr lang="en-US" sz="2200" dirty="0"/>
              <a:t> </a:t>
            </a:r>
            <a:r>
              <a:rPr lang="en-US" sz="2200" dirty="0" err="1"/>
              <a:t>bara</a:t>
            </a:r>
            <a:r>
              <a:rPr lang="en-US" sz="2200" dirty="0"/>
              <a:t> </a:t>
            </a:r>
            <a:r>
              <a:rPr lang="en-US" sz="2200" dirty="0" err="1"/>
              <a:t>adalah</a:t>
            </a:r>
            <a:r>
              <a:rPr lang="en-US" sz="2200" dirty="0"/>
              <a:t> </a:t>
            </a:r>
            <a:r>
              <a:rPr lang="en-US" sz="2200" dirty="0" err="1"/>
              <a:t>endapan</a:t>
            </a:r>
            <a:r>
              <a:rPr lang="en-US" sz="2200" dirty="0"/>
              <a:t> </a:t>
            </a:r>
            <a:r>
              <a:rPr lang="en-US" sz="2200" dirty="0" err="1"/>
              <a:t>senyawa</a:t>
            </a:r>
            <a:r>
              <a:rPr lang="en-US" sz="2200" dirty="0"/>
              <a:t> </a:t>
            </a:r>
            <a:r>
              <a:rPr lang="en-US" sz="2200" dirty="0" err="1"/>
              <a:t>organik</a:t>
            </a:r>
            <a:r>
              <a:rPr lang="en-US" sz="2200" dirty="0"/>
              <a:t> </a:t>
            </a:r>
            <a:r>
              <a:rPr lang="en-US" sz="2200" dirty="0" err="1"/>
              <a:t>karbon</a:t>
            </a:r>
            <a:r>
              <a:rPr lang="en-US" sz="2200" dirty="0"/>
              <a:t> yang </a:t>
            </a:r>
            <a:r>
              <a:rPr lang="en-US" sz="2200" dirty="0" err="1"/>
              <a:t>terbentuk</a:t>
            </a:r>
            <a:r>
              <a:rPr lang="en-US" sz="2200" dirty="0"/>
              <a:t> </a:t>
            </a:r>
            <a:r>
              <a:rPr lang="en-US" sz="2200" dirty="0" err="1"/>
              <a:t>secara</a:t>
            </a:r>
            <a:r>
              <a:rPr lang="en-US" sz="2200" dirty="0"/>
              <a:t> </a:t>
            </a:r>
            <a:r>
              <a:rPr lang="en-US" sz="2200" dirty="0" err="1"/>
              <a:t>alamiah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sisa</a:t>
            </a:r>
            <a:r>
              <a:rPr lang="en-US" sz="2200" dirty="0"/>
              <a:t> </a:t>
            </a:r>
            <a:r>
              <a:rPr lang="en-US" sz="2200" dirty="0" err="1"/>
              <a:t>tumbuh-tumbuhan</a:t>
            </a:r>
            <a:r>
              <a:rPr lang="en-US" sz="2200" dirty="0"/>
              <a:t> yang </a:t>
            </a:r>
            <a:r>
              <a:rPr lang="en-US" sz="2200" dirty="0" err="1"/>
              <a:t>mengalami</a:t>
            </a:r>
            <a:r>
              <a:rPr lang="en-US" sz="2200" dirty="0"/>
              <a:t> </a:t>
            </a:r>
            <a:r>
              <a:rPr lang="en-US" sz="2200" dirty="0" err="1"/>
              <a:t>perubahan</a:t>
            </a:r>
            <a:r>
              <a:rPr lang="en-US" sz="2200" dirty="0"/>
              <a:t> </a:t>
            </a:r>
            <a:r>
              <a:rPr lang="en-US" sz="2200" dirty="0" err="1"/>
              <a:t>tekanan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suhu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waktu</a:t>
            </a:r>
            <a:r>
              <a:rPr lang="en-US" sz="2200" dirty="0"/>
              <a:t> </a:t>
            </a:r>
            <a:r>
              <a:rPr lang="en-US" sz="2200" dirty="0" err="1"/>
              <a:t>jutaan</a:t>
            </a:r>
            <a:r>
              <a:rPr lang="en-US" sz="2200" dirty="0"/>
              <a:t> </a:t>
            </a:r>
            <a:r>
              <a:rPr lang="en-US" sz="2200" dirty="0" err="1"/>
              <a:t>tahun</a:t>
            </a:r>
            <a:r>
              <a:rPr lang="en-US" sz="22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1" y="338444"/>
            <a:ext cx="4152899" cy="527617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3200" b="1" dirty="0"/>
              <a:t>BATU BARA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86803" y="0"/>
            <a:ext cx="4422418" cy="4534079"/>
            <a:chOff x="4586803" y="0"/>
            <a:chExt cx="4422418" cy="45340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2" t="1" r="10118" b="339"/>
            <a:stretch/>
          </p:blipFill>
          <p:spPr>
            <a:xfrm>
              <a:off x="4586803" y="0"/>
              <a:ext cx="4208935" cy="3333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4586803" y="3333750"/>
              <a:ext cx="4208935" cy="120032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Dari </a:t>
              </a:r>
              <a:r>
                <a:rPr lang="en-US" sz="1800" dirty="0" err="1">
                  <a:solidFill>
                    <a:schemeClr val="bg1"/>
                  </a:solidFill>
                </a:rPr>
                <a:t>seluruh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sumber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daya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dan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cadangan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batu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bara</a:t>
              </a:r>
              <a:r>
                <a:rPr lang="en-US" sz="1800" dirty="0" smtClean="0">
                  <a:solidFill>
                    <a:schemeClr val="bg1"/>
                  </a:solidFill>
                </a:rPr>
                <a:t>, </a:t>
              </a:r>
              <a:r>
                <a:rPr lang="en-US" sz="1800" dirty="0" err="1">
                  <a:solidFill>
                    <a:schemeClr val="bg1"/>
                  </a:solidFill>
                </a:rPr>
                <a:t>sekitar</a:t>
              </a:r>
              <a:r>
                <a:rPr lang="en-US" sz="1800" dirty="0">
                  <a:solidFill>
                    <a:schemeClr val="bg1"/>
                  </a:solidFill>
                </a:rPr>
                <a:t> 50% </a:t>
              </a:r>
              <a:r>
                <a:rPr lang="en-US" sz="1800" dirty="0" err="1">
                  <a:solidFill>
                    <a:schemeClr val="bg1"/>
                  </a:solidFill>
                </a:rPr>
                <a:t>ada</a:t>
              </a:r>
              <a:r>
                <a:rPr lang="en-US" sz="1800" dirty="0">
                  <a:solidFill>
                    <a:schemeClr val="bg1"/>
                  </a:solidFill>
                </a:rPr>
                <a:t> di </a:t>
              </a:r>
              <a:r>
                <a:rPr lang="en-US" sz="1800" dirty="0" err="1">
                  <a:solidFill>
                    <a:schemeClr val="bg1"/>
                  </a:solidFill>
                </a:rPr>
                <a:t>Pulau</a:t>
              </a:r>
              <a:r>
                <a:rPr lang="en-US" sz="1800" dirty="0">
                  <a:solidFill>
                    <a:schemeClr val="bg1"/>
                  </a:solidFill>
                </a:rPr>
                <a:t> Sumatera, 49,5% di </a:t>
              </a:r>
              <a:r>
                <a:rPr lang="en-US" sz="1800" dirty="0" err="1">
                  <a:solidFill>
                    <a:schemeClr val="bg1"/>
                  </a:solidFill>
                </a:rPr>
                <a:t>Pulau</a:t>
              </a:r>
              <a:r>
                <a:rPr lang="en-US" sz="1800" dirty="0">
                  <a:solidFill>
                    <a:schemeClr val="bg1"/>
                  </a:solidFill>
                </a:rPr>
                <a:t> Kalimantan, </a:t>
              </a:r>
              <a:r>
                <a:rPr lang="en-US" sz="1800" dirty="0" err="1">
                  <a:solidFill>
                    <a:schemeClr val="bg1"/>
                  </a:solidFill>
                </a:rPr>
                <a:t>dan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sisanya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tersebar</a:t>
              </a:r>
              <a:r>
                <a:rPr lang="en-US" sz="1800" dirty="0">
                  <a:solidFill>
                    <a:schemeClr val="bg1"/>
                  </a:solidFill>
                </a:rPr>
                <a:t> di </a:t>
              </a:r>
              <a:r>
                <a:rPr lang="en-US" sz="1800" dirty="0" err="1">
                  <a:solidFill>
                    <a:schemeClr val="bg1"/>
                  </a:solidFill>
                </a:rPr>
                <a:t>pulau</a:t>
              </a:r>
              <a:r>
                <a:rPr lang="en-US" sz="1800" dirty="0">
                  <a:solidFill>
                    <a:schemeClr val="bg1"/>
                  </a:solidFill>
                </a:rPr>
                <a:t> lain.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8217498" y="2553392"/>
              <a:ext cx="1337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hlinkClick r:id="rId3"/>
                </a:rPr>
                <a:t>Sumber</a:t>
              </a:r>
              <a:r>
                <a:rPr lang="en-US" sz="1000" dirty="0">
                  <a:hlinkClick r:id="rId3"/>
                </a:rPr>
                <a:t> : pixabay.com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4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101" y="1076563"/>
            <a:ext cx="361949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100" dirty="0"/>
              <a:t>Emas dan perak adalah logam mulia yang memiliki nilai ekonomi yang tinggi</a:t>
            </a:r>
            <a:r>
              <a:rPr lang="nb-NO" sz="2100" dirty="0" smtClean="0"/>
              <a:t>. </a:t>
            </a:r>
            <a:r>
              <a:rPr lang="en-US" sz="2100" dirty="0" err="1"/>
              <a:t>Emas</a:t>
            </a:r>
            <a:r>
              <a:rPr lang="en-US" sz="2100" dirty="0"/>
              <a:t> </a:t>
            </a:r>
            <a:r>
              <a:rPr lang="en-US" sz="2100" dirty="0" err="1"/>
              <a:t>dapat</a:t>
            </a:r>
            <a:r>
              <a:rPr lang="en-US" sz="2100" dirty="0"/>
              <a:t> </a:t>
            </a:r>
            <a:r>
              <a:rPr lang="en-US" sz="2100" dirty="0" err="1"/>
              <a:t>ditemukan</a:t>
            </a:r>
            <a:r>
              <a:rPr lang="en-US" sz="2100" dirty="0"/>
              <a:t> </a:t>
            </a:r>
            <a:r>
              <a:rPr lang="en-US" sz="2100" dirty="0" err="1"/>
              <a:t>sebagian</a:t>
            </a:r>
            <a:r>
              <a:rPr lang="en-US" sz="2100" dirty="0"/>
              <a:t> </a:t>
            </a:r>
            <a:r>
              <a:rPr lang="en-US" sz="2100" dirty="0" err="1"/>
              <a:t>besar</a:t>
            </a:r>
            <a:r>
              <a:rPr lang="en-US" sz="2100" dirty="0"/>
              <a:t> di Sumatera </a:t>
            </a:r>
            <a:r>
              <a:rPr lang="en-US" sz="2100" dirty="0" err="1"/>
              <a:t>dan</a:t>
            </a:r>
            <a:r>
              <a:rPr lang="en-US" sz="2100" dirty="0"/>
              <a:t> </a:t>
            </a:r>
            <a:r>
              <a:rPr lang="en-US" sz="2100" dirty="0" err="1"/>
              <a:t>Pulau</a:t>
            </a:r>
            <a:r>
              <a:rPr lang="en-US" sz="2100" dirty="0"/>
              <a:t> </a:t>
            </a:r>
            <a:r>
              <a:rPr lang="en-US" sz="2100" dirty="0" err="1"/>
              <a:t>Jawa</a:t>
            </a:r>
            <a:r>
              <a:rPr lang="en-US" sz="2100" dirty="0"/>
              <a:t>. </a:t>
            </a:r>
            <a:r>
              <a:rPr lang="en-US" sz="2100" dirty="0" err="1"/>
              <a:t>Selain</a:t>
            </a:r>
            <a:r>
              <a:rPr lang="en-US" sz="2100" dirty="0"/>
              <a:t> </a:t>
            </a:r>
            <a:r>
              <a:rPr lang="en-US" sz="2100" dirty="0" err="1"/>
              <a:t>itu</a:t>
            </a:r>
            <a:r>
              <a:rPr lang="en-US" sz="2100" dirty="0"/>
              <a:t>, </a:t>
            </a:r>
            <a:r>
              <a:rPr lang="en-US" sz="2100" dirty="0" err="1"/>
              <a:t>emas</a:t>
            </a:r>
            <a:r>
              <a:rPr lang="en-US" sz="2100" dirty="0"/>
              <a:t> </a:t>
            </a:r>
            <a:r>
              <a:rPr lang="en-US" sz="2100" dirty="0" err="1"/>
              <a:t>ditemukan</a:t>
            </a:r>
            <a:r>
              <a:rPr lang="en-US" sz="2100" dirty="0"/>
              <a:t> juga </a:t>
            </a:r>
            <a:r>
              <a:rPr lang="en-US" sz="2100" dirty="0" err="1"/>
              <a:t>tersebar</a:t>
            </a:r>
            <a:r>
              <a:rPr lang="en-US" sz="2100" dirty="0"/>
              <a:t> di </a:t>
            </a:r>
            <a:r>
              <a:rPr lang="en-US" sz="2100" dirty="0" err="1"/>
              <a:t>Pulau</a:t>
            </a:r>
            <a:r>
              <a:rPr lang="en-US" sz="2100" dirty="0"/>
              <a:t> Kalimantan, </a:t>
            </a:r>
            <a:r>
              <a:rPr lang="en-US" sz="2100" dirty="0" err="1"/>
              <a:t>Jawa</a:t>
            </a:r>
            <a:r>
              <a:rPr lang="en-US" sz="2100" dirty="0"/>
              <a:t>, Sulawesi, Nusa Tenggara, Maluku, </a:t>
            </a:r>
            <a:r>
              <a:rPr lang="en-US" sz="2100" dirty="0" err="1"/>
              <a:t>dan</a:t>
            </a:r>
            <a:r>
              <a:rPr lang="en-US" sz="2100" dirty="0"/>
              <a:t> Papua</a:t>
            </a:r>
            <a:r>
              <a:rPr lang="en-US" sz="2100" dirty="0" smtClean="0"/>
              <a:t>.</a:t>
            </a:r>
            <a:endParaRPr lang="en-US" sz="2100" dirty="0"/>
          </a:p>
        </p:txBody>
      </p:sp>
      <p:sp>
        <p:nvSpPr>
          <p:cNvPr id="5" name="TextBox 4"/>
          <p:cNvSpPr txBox="1"/>
          <p:nvPr/>
        </p:nvSpPr>
        <p:spPr>
          <a:xfrm>
            <a:off x="419101" y="338444"/>
            <a:ext cx="8267699" cy="527617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3200" b="1" dirty="0"/>
              <a:t>EMAS DAN PERAK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209069" y="1155809"/>
            <a:ext cx="4683973" cy="3092341"/>
            <a:chOff x="4209069" y="1155809"/>
            <a:chExt cx="4683973" cy="30923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069" y="1155809"/>
              <a:ext cx="4477731" cy="3016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7821595" y="3176703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8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1" y="1114871"/>
            <a:ext cx="3543299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dirty="0" err="1"/>
              <a:t>Umumnya</a:t>
            </a:r>
            <a:r>
              <a:rPr lang="en-US" sz="2100" dirty="0"/>
              <a:t>, </a:t>
            </a:r>
            <a:r>
              <a:rPr lang="en-US" sz="2100" dirty="0" err="1"/>
              <a:t>bijih</a:t>
            </a:r>
            <a:r>
              <a:rPr lang="en-US" sz="2100" dirty="0"/>
              <a:t> </a:t>
            </a:r>
            <a:r>
              <a:rPr lang="en-US" sz="2100" dirty="0" err="1"/>
              <a:t>tembaga</a:t>
            </a:r>
            <a:r>
              <a:rPr lang="en-US" sz="2100" dirty="0"/>
              <a:t> di Indonesia </a:t>
            </a:r>
            <a:r>
              <a:rPr lang="en-US" sz="2100" dirty="0" err="1"/>
              <a:t>terbentuk</a:t>
            </a:r>
            <a:r>
              <a:rPr lang="en-US" sz="2100" dirty="0"/>
              <a:t> </a:t>
            </a:r>
            <a:r>
              <a:rPr lang="en-US" sz="2100" dirty="0" err="1"/>
              <a:t>secara</a:t>
            </a:r>
            <a:r>
              <a:rPr lang="en-US" sz="2100" dirty="0"/>
              <a:t> </a:t>
            </a:r>
            <a:r>
              <a:rPr lang="en-US" sz="2100" dirty="0" err="1" smtClean="0"/>
              <a:t>magmatik</a:t>
            </a:r>
            <a:r>
              <a:rPr lang="en-US" sz="2100" dirty="0" smtClean="0"/>
              <a:t>. </a:t>
            </a:r>
            <a:r>
              <a:rPr lang="en-US" sz="2100" dirty="0" err="1" smtClean="0"/>
              <a:t>Pembentukan</a:t>
            </a:r>
            <a:r>
              <a:rPr lang="en-US" sz="2100" dirty="0" smtClean="0"/>
              <a:t> </a:t>
            </a:r>
            <a:r>
              <a:rPr lang="en-US" sz="2100" dirty="0" err="1"/>
              <a:t>endapan</a:t>
            </a:r>
            <a:r>
              <a:rPr lang="en-US" sz="2100" dirty="0"/>
              <a:t> </a:t>
            </a:r>
            <a:r>
              <a:rPr lang="en-US" sz="2100" dirty="0" err="1"/>
              <a:t>magmatik</a:t>
            </a:r>
            <a:r>
              <a:rPr lang="en-US" sz="2100" dirty="0"/>
              <a:t> </a:t>
            </a:r>
            <a:r>
              <a:rPr lang="en-US" sz="2100" dirty="0" err="1"/>
              <a:t>dapat</a:t>
            </a:r>
            <a:r>
              <a:rPr lang="en-US" sz="2100" dirty="0"/>
              <a:t> </a:t>
            </a:r>
            <a:r>
              <a:rPr lang="en-US" sz="2100" dirty="0" err="1"/>
              <a:t>berupa</a:t>
            </a:r>
            <a:r>
              <a:rPr lang="en-US" sz="2100" dirty="0"/>
              <a:t> proses </a:t>
            </a:r>
            <a:r>
              <a:rPr lang="en-US" sz="2100" dirty="0" err="1"/>
              <a:t>hidrotermal</a:t>
            </a:r>
            <a:r>
              <a:rPr lang="en-US" sz="2100" dirty="0"/>
              <a:t> </a:t>
            </a:r>
            <a:r>
              <a:rPr lang="en-US" sz="2100" dirty="0" err="1"/>
              <a:t>atau</a:t>
            </a:r>
            <a:r>
              <a:rPr lang="en-US" sz="2100" dirty="0"/>
              <a:t> </a:t>
            </a:r>
            <a:r>
              <a:rPr lang="en-US" sz="2100" dirty="0" err="1"/>
              <a:t>metasomatisme</a:t>
            </a:r>
            <a:r>
              <a:rPr lang="en-US" sz="2100" dirty="0"/>
              <a:t>. </a:t>
            </a:r>
            <a:r>
              <a:rPr lang="en-US" sz="2100" dirty="0" err="1"/>
              <a:t>Logam</a:t>
            </a:r>
            <a:r>
              <a:rPr lang="en-US" sz="2100" dirty="0"/>
              <a:t> </a:t>
            </a:r>
            <a:r>
              <a:rPr lang="en-US" sz="2100" dirty="0" err="1"/>
              <a:t>tembaga</a:t>
            </a:r>
            <a:r>
              <a:rPr lang="en-US" sz="2100" dirty="0"/>
              <a:t> </a:t>
            </a:r>
            <a:r>
              <a:rPr lang="en-US" sz="2100" dirty="0" err="1"/>
              <a:t>mendukung</a:t>
            </a:r>
            <a:r>
              <a:rPr lang="en-US" sz="2100" dirty="0"/>
              <a:t> </a:t>
            </a:r>
            <a:r>
              <a:rPr lang="en-US" sz="2100" dirty="0" err="1"/>
              <a:t>industri</a:t>
            </a:r>
            <a:r>
              <a:rPr lang="en-US" sz="2100" dirty="0"/>
              <a:t> </a:t>
            </a:r>
            <a:r>
              <a:rPr lang="en-US" sz="2100" dirty="0" err="1"/>
              <a:t>peralatan</a:t>
            </a:r>
            <a:r>
              <a:rPr lang="en-US" sz="2100" dirty="0"/>
              <a:t> </a:t>
            </a:r>
            <a:r>
              <a:rPr lang="en-US" sz="2100" dirty="0" err="1" smtClean="0"/>
              <a:t>listrik</a:t>
            </a:r>
            <a:r>
              <a:rPr lang="en-US" sz="2100" dirty="0"/>
              <a:t> </a:t>
            </a:r>
            <a:r>
              <a:rPr lang="en-US" sz="2100" dirty="0" err="1" smtClean="0"/>
              <a:t>dan</a:t>
            </a:r>
            <a:r>
              <a:rPr lang="en-US" sz="2100" dirty="0" smtClean="0"/>
              <a:t> </a:t>
            </a:r>
            <a:r>
              <a:rPr lang="en-US" sz="2100" dirty="0" err="1" smtClean="0"/>
              <a:t>telekomunikasi</a:t>
            </a:r>
            <a:r>
              <a:rPr lang="en-US" sz="2100" dirty="0" smtClean="0"/>
              <a:t>.</a:t>
            </a:r>
            <a:endParaRPr lang="en-US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266701" y="338444"/>
            <a:ext cx="4152899" cy="527617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3200" b="1" dirty="0"/>
              <a:t>TEMBAGA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12725" y="1"/>
            <a:ext cx="4343400" cy="4531190"/>
            <a:chOff x="4612725" y="1"/>
            <a:chExt cx="4343400" cy="45311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" r="31401" b="305"/>
            <a:stretch/>
          </p:blipFill>
          <p:spPr>
            <a:xfrm>
              <a:off x="4612725" y="1"/>
              <a:ext cx="4343400" cy="37001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4612725" y="3700194"/>
              <a:ext cx="4343400" cy="8309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Potensi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tembaga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terbesar</a:t>
              </a:r>
              <a:r>
                <a:rPr lang="en-US" dirty="0">
                  <a:solidFill>
                    <a:schemeClr val="bg1"/>
                  </a:solidFill>
                </a:rPr>
                <a:t> Indonesia </a:t>
              </a:r>
              <a:r>
                <a:rPr lang="en-US" dirty="0" err="1">
                  <a:solidFill>
                    <a:schemeClr val="bg1"/>
                  </a:solidFill>
                </a:rPr>
                <a:t>terdapat</a:t>
              </a:r>
              <a:r>
                <a:rPr lang="en-US" dirty="0">
                  <a:solidFill>
                    <a:schemeClr val="bg1"/>
                  </a:solidFill>
                </a:rPr>
                <a:t> di Papua. </a:t>
              </a:r>
              <a:r>
                <a:rPr lang="en-US" dirty="0" err="1">
                  <a:solidFill>
                    <a:schemeClr val="bg1"/>
                  </a:solidFill>
                </a:rPr>
                <a:t>Potensi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lainnya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menyebar</a:t>
              </a:r>
              <a:r>
                <a:rPr lang="en-US" dirty="0">
                  <a:solidFill>
                    <a:schemeClr val="bg1"/>
                  </a:solidFill>
                </a:rPr>
                <a:t> di </a:t>
              </a:r>
              <a:r>
                <a:rPr lang="en-US" dirty="0" err="1">
                  <a:solidFill>
                    <a:schemeClr val="bg1"/>
                  </a:solidFill>
                </a:rPr>
                <a:t>Jawa</a:t>
              </a:r>
              <a:r>
                <a:rPr lang="en-US" dirty="0">
                  <a:solidFill>
                    <a:schemeClr val="bg1"/>
                  </a:solidFill>
                </a:rPr>
                <a:t> Barat, Sulawesi Utara, </a:t>
              </a:r>
              <a:r>
                <a:rPr lang="en-US" dirty="0" err="1">
                  <a:solidFill>
                    <a:schemeClr val="bg1"/>
                  </a:solidFill>
                </a:rPr>
                <a:t>dan</a:t>
              </a:r>
              <a:r>
                <a:rPr lang="en-US" dirty="0">
                  <a:solidFill>
                    <a:schemeClr val="bg1"/>
                  </a:solidFill>
                </a:rPr>
                <a:t> Sulawesi Selatan.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612725" y="3453973"/>
              <a:ext cx="19607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hlinkClick r:id="rId3"/>
                </a:rPr>
                <a:t>Sumber</a:t>
              </a:r>
              <a:r>
                <a:rPr lang="en-US" sz="1000" dirty="0">
                  <a:hlinkClick r:id="rId3"/>
                </a:rPr>
                <a:t> : commons.wikimedia.org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572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86301" y="138300"/>
            <a:ext cx="4191000" cy="4290289"/>
            <a:chOff x="4686301" y="138300"/>
            <a:chExt cx="4191000" cy="42902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851" y="666750"/>
              <a:ext cx="3981450" cy="264439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86301" y="138300"/>
              <a:ext cx="4152899" cy="527617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</p:spPr>
          <p:txBody>
            <a:bodyPr wrap="square" lIns="34836" tIns="17417" rIns="34836" bIns="17417" rtlCol="0">
              <a:spAutoFit/>
            </a:bodyPr>
            <a:lstStyle/>
            <a:p>
              <a:pPr algn="ctr"/>
              <a:r>
                <a:rPr lang="id-ID" sz="3200" b="1" dirty="0"/>
                <a:t>NIKEL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686301" y="3105150"/>
              <a:ext cx="4152899" cy="1323439"/>
              <a:chOff x="4686301" y="3105150"/>
              <a:chExt cx="4152899" cy="13234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686301" y="3105150"/>
                <a:ext cx="4152899" cy="13234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762501" y="3228260"/>
                <a:ext cx="400049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/>
                  <a:t>Nikel</a:t>
                </a:r>
                <a:r>
                  <a:rPr lang="en-US" dirty="0"/>
                  <a:t> </a:t>
                </a:r>
                <a:r>
                  <a:rPr lang="en-US" dirty="0" err="1"/>
                  <a:t>berasal</a:t>
                </a:r>
                <a:r>
                  <a:rPr lang="en-US" dirty="0"/>
                  <a:t> </a:t>
                </a:r>
                <a:r>
                  <a:rPr lang="en-US" dirty="0" err="1"/>
                  <a:t>dari</a:t>
                </a:r>
                <a:r>
                  <a:rPr lang="en-US" dirty="0"/>
                  <a:t> </a:t>
                </a:r>
                <a:r>
                  <a:rPr lang="en-US" dirty="0" err="1"/>
                  <a:t>pelapukan</a:t>
                </a:r>
                <a:r>
                  <a:rPr lang="en-US" dirty="0"/>
                  <a:t> </a:t>
                </a:r>
                <a:r>
                  <a:rPr lang="en-US" dirty="0" err="1"/>
                  <a:t>batuan</a:t>
                </a:r>
                <a:r>
                  <a:rPr lang="en-US" dirty="0"/>
                  <a:t>                 </a:t>
                </a:r>
                <a:r>
                  <a:rPr lang="en-US" dirty="0" err="1"/>
                  <a:t>ultrabasa</a:t>
                </a:r>
                <a:r>
                  <a:rPr lang="en-US" dirty="0"/>
                  <a:t>. </a:t>
                </a:r>
                <a:r>
                  <a:rPr lang="en-US" dirty="0" err="1"/>
                  <a:t>Potensi</a:t>
                </a:r>
                <a:r>
                  <a:rPr lang="en-US" dirty="0"/>
                  <a:t> </a:t>
                </a:r>
                <a:r>
                  <a:rPr lang="en-US" dirty="0" err="1"/>
                  <a:t>nikel</a:t>
                </a:r>
                <a:r>
                  <a:rPr lang="en-US" dirty="0"/>
                  <a:t> </a:t>
                </a:r>
                <a:r>
                  <a:rPr lang="en-US" dirty="0" err="1"/>
                  <a:t>ditemukan</a:t>
                </a:r>
                <a:r>
                  <a:rPr lang="en-US" dirty="0"/>
                  <a:t>                                   di </a:t>
                </a:r>
                <a:r>
                  <a:rPr lang="en-US" dirty="0" err="1"/>
                  <a:t>Pulau</a:t>
                </a:r>
                <a:r>
                  <a:rPr lang="en-US" dirty="0"/>
                  <a:t> Sulawesi, Kalimantan </a:t>
                </a:r>
                <a:r>
                  <a:rPr lang="en-US" dirty="0" err="1"/>
                  <a:t>bagian</a:t>
                </a:r>
                <a:r>
                  <a:rPr lang="en-US" dirty="0"/>
                  <a:t>                   </a:t>
                </a:r>
                <a:r>
                  <a:rPr lang="en-US" dirty="0" err="1"/>
                  <a:t>tenggara</a:t>
                </a:r>
                <a:r>
                  <a:rPr lang="en-US" dirty="0"/>
                  <a:t>, Maluku, </a:t>
                </a:r>
                <a:r>
                  <a:rPr lang="en-US" dirty="0" err="1"/>
                  <a:t>dan</a:t>
                </a:r>
                <a:r>
                  <a:rPr lang="en-US" dirty="0"/>
                  <a:t> Papua. 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04799" y="138300"/>
            <a:ext cx="4152900" cy="4290289"/>
            <a:chOff x="304799" y="138300"/>
            <a:chExt cx="4152900" cy="42902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604095"/>
              <a:ext cx="3952379" cy="263465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04800" y="138300"/>
              <a:ext cx="4152899" cy="527617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</p:spPr>
          <p:txBody>
            <a:bodyPr wrap="square" lIns="34836" tIns="17417" rIns="34836" bIns="17417" rtlCol="0">
              <a:spAutoFit/>
            </a:bodyPr>
            <a:lstStyle/>
            <a:p>
              <a:pPr algn="ctr"/>
              <a:r>
                <a:rPr lang="id-ID" sz="3200" b="1" dirty="0"/>
                <a:t>BAUKSIT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71800" y="2571750"/>
              <a:ext cx="1485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04799" y="3105150"/>
              <a:ext cx="4152899" cy="1323439"/>
              <a:chOff x="4686301" y="3105150"/>
              <a:chExt cx="4152899" cy="132343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686301" y="3105150"/>
                <a:ext cx="4152899" cy="13234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762501" y="3105150"/>
                <a:ext cx="400049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/>
                  <a:t>Bauksit</a:t>
                </a:r>
                <a:r>
                  <a:rPr lang="en-US" dirty="0"/>
                  <a:t> </a:t>
                </a:r>
                <a:r>
                  <a:rPr lang="en-US" dirty="0" err="1"/>
                  <a:t>adalah</a:t>
                </a:r>
                <a:r>
                  <a:rPr lang="en-US" dirty="0"/>
                  <a:t> </a:t>
                </a:r>
                <a:r>
                  <a:rPr lang="en-US" dirty="0" err="1"/>
                  <a:t>bijih</a:t>
                </a:r>
                <a:r>
                  <a:rPr lang="en-US" dirty="0"/>
                  <a:t> </a:t>
                </a:r>
                <a:r>
                  <a:rPr lang="en-US" dirty="0" err="1"/>
                  <a:t>utama</a:t>
                </a:r>
                <a:r>
                  <a:rPr lang="en-US" dirty="0"/>
                  <a:t> </a:t>
                </a:r>
                <a:r>
                  <a:rPr lang="en-US" dirty="0" err="1"/>
                  <a:t>pembentuk</a:t>
                </a:r>
                <a:r>
                  <a:rPr lang="en-US" dirty="0"/>
                  <a:t> </a:t>
                </a:r>
                <a:r>
                  <a:rPr lang="en-US" dirty="0" err="1"/>
                  <a:t>aluminium</a:t>
                </a:r>
                <a:r>
                  <a:rPr lang="en-US" dirty="0"/>
                  <a:t> yang </a:t>
                </a:r>
                <a:r>
                  <a:rPr lang="en-US" dirty="0" err="1"/>
                  <a:t>terdiri</a:t>
                </a:r>
                <a:r>
                  <a:rPr lang="en-US" dirty="0"/>
                  <a:t> </a:t>
                </a:r>
                <a:r>
                  <a:rPr lang="en-US" dirty="0" err="1"/>
                  <a:t>dari</a:t>
                </a:r>
                <a:r>
                  <a:rPr lang="en-US" dirty="0"/>
                  <a:t> </a:t>
                </a:r>
                <a:r>
                  <a:rPr lang="en-US" dirty="0" err="1"/>
                  <a:t>kelompok</a:t>
                </a:r>
                <a:r>
                  <a:rPr lang="en-US" dirty="0"/>
                  <a:t> mineral </a:t>
                </a:r>
                <a:r>
                  <a:rPr lang="en-US" dirty="0" err="1"/>
                  <a:t>aluminium</a:t>
                </a:r>
                <a:r>
                  <a:rPr lang="en-US" dirty="0"/>
                  <a:t> </a:t>
                </a:r>
                <a:r>
                  <a:rPr lang="en-US" dirty="0" err="1"/>
                  <a:t>hidroksida</a:t>
                </a:r>
                <a:r>
                  <a:rPr lang="en-US" dirty="0"/>
                  <a:t>. Di Indonesia, </a:t>
                </a:r>
                <a:r>
                  <a:rPr lang="en-US" dirty="0" err="1"/>
                  <a:t>penambangan</a:t>
                </a:r>
                <a:r>
                  <a:rPr lang="en-US" dirty="0"/>
                  <a:t> </a:t>
                </a:r>
                <a:r>
                  <a:rPr lang="en-US" dirty="0" err="1"/>
                  <a:t>bauksit</a:t>
                </a:r>
                <a:r>
                  <a:rPr lang="en-US" dirty="0"/>
                  <a:t> </a:t>
                </a:r>
                <a:r>
                  <a:rPr lang="en-US" dirty="0" err="1"/>
                  <a:t>terbesar</a:t>
                </a:r>
                <a:r>
                  <a:rPr lang="en-US" dirty="0"/>
                  <a:t> </a:t>
                </a:r>
                <a:r>
                  <a:rPr lang="en-US" dirty="0" err="1"/>
                  <a:t>dan</a:t>
                </a:r>
                <a:r>
                  <a:rPr lang="en-US" dirty="0"/>
                  <a:t> </a:t>
                </a:r>
                <a:r>
                  <a:rPr lang="en-US" dirty="0" err="1"/>
                  <a:t>tertua</a:t>
                </a:r>
                <a:r>
                  <a:rPr lang="en-US" dirty="0"/>
                  <a:t> </a:t>
                </a:r>
                <a:r>
                  <a:rPr lang="en-US" dirty="0" err="1"/>
                  <a:t>berada</a:t>
                </a:r>
                <a:r>
                  <a:rPr lang="en-US" dirty="0"/>
                  <a:t> di </a:t>
                </a:r>
                <a:r>
                  <a:rPr lang="en-US" dirty="0" err="1"/>
                  <a:t>Pulau</a:t>
                </a:r>
                <a:r>
                  <a:rPr lang="en-US" dirty="0"/>
                  <a:t> </a:t>
                </a:r>
                <a:r>
                  <a:rPr lang="en-US" dirty="0" err="1"/>
                  <a:t>Bintan</a:t>
                </a:r>
                <a:r>
                  <a:rPr lang="en-US" dirty="0"/>
                  <a:t>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68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10101" y="209550"/>
            <a:ext cx="4191946" cy="4267200"/>
            <a:chOff x="4610101" y="209550"/>
            <a:chExt cx="4191946" cy="4267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894" y="779383"/>
              <a:ext cx="3603311" cy="240196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611047" y="3307199"/>
              <a:ext cx="4191000" cy="1169551"/>
            </a:xfrm>
            <a:prstGeom prst="rect">
              <a:avLst/>
            </a:prstGeom>
            <a:solidFill>
              <a:srgbClr val="76D1F1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1400" dirty="0" err="1"/>
                <a:t>Intan</a:t>
              </a:r>
              <a:r>
                <a:rPr lang="en-US" sz="1400" dirty="0"/>
                <a:t> </a:t>
              </a:r>
              <a:r>
                <a:rPr lang="en-US" sz="1400" dirty="0" err="1"/>
                <a:t>adalah</a:t>
              </a:r>
              <a:r>
                <a:rPr lang="en-US" sz="1400" dirty="0"/>
                <a:t> </a:t>
              </a:r>
              <a:r>
                <a:rPr lang="en-US" sz="1400" dirty="0" err="1"/>
                <a:t>kristal</a:t>
              </a:r>
              <a:r>
                <a:rPr lang="en-US" sz="1400" dirty="0"/>
                <a:t> yang </a:t>
              </a:r>
              <a:r>
                <a:rPr lang="en-US" sz="1400" dirty="0" err="1"/>
                <a:t>memiliki</a:t>
              </a:r>
              <a:r>
                <a:rPr lang="en-US" sz="1400" dirty="0"/>
                <a:t> </a:t>
              </a:r>
              <a:r>
                <a:rPr lang="en-US" sz="1400" dirty="0" err="1"/>
                <a:t>nilai</a:t>
              </a:r>
              <a:r>
                <a:rPr lang="en-US" sz="1400" dirty="0"/>
                <a:t> </a:t>
              </a:r>
              <a:r>
                <a:rPr lang="en-US" sz="1400" dirty="0" err="1"/>
                <a:t>ekonomi</a:t>
              </a:r>
              <a:r>
                <a:rPr lang="en-US" sz="1400" dirty="0"/>
                <a:t> yang </a:t>
              </a:r>
              <a:r>
                <a:rPr lang="en-US" sz="1400" dirty="0" err="1"/>
                <a:t>sangat</a:t>
              </a:r>
              <a:r>
                <a:rPr lang="en-US" sz="1400" dirty="0"/>
                <a:t> </a:t>
              </a:r>
              <a:r>
                <a:rPr lang="en-US" sz="1400" dirty="0" err="1"/>
                <a:t>tinggi</a:t>
              </a:r>
              <a:r>
                <a:rPr lang="en-US" sz="1400" dirty="0"/>
                <a:t>. </a:t>
              </a:r>
              <a:r>
                <a:rPr lang="en-US" sz="1400" dirty="0" err="1"/>
                <a:t>Intan</a:t>
              </a:r>
              <a:r>
                <a:rPr lang="en-US" sz="1400" dirty="0"/>
                <a:t> </a:t>
              </a:r>
              <a:r>
                <a:rPr lang="en-US" sz="1400" dirty="0" err="1"/>
                <a:t>termasuk</a:t>
              </a:r>
              <a:r>
                <a:rPr lang="en-US" sz="1400" dirty="0"/>
                <a:t> mineral </a:t>
              </a:r>
              <a:r>
                <a:rPr lang="en-US" sz="1400" dirty="0" err="1"/>
                <a:t>karbon</a:t>
              </a:r>
              <a:r>
                <a:rPr lang="en-US" sz="1400" dirty="0"/>
                <a:t> yang </a:t>
              </a:r>
              <a:r>
                <a:rPr lang="en-US" sz="1400" dirty="0" err="1"/>
                <a:t>berupa</a:t>
              </a:r>
              <a:r>
                <a:rPr lang="en-US" sz="1400" dirty="0"/>
                <a:t> </a:t>
              </a:r>
              <a:r>
                <a:rPr lang="en-US" sz="1400" dirty="0" err="1"/>
                <a:t>kristal</a:t>
              </a:r>
              <a:r>
                <a:rPr lang="en-US" sz="1400" dirty="0"/>
                <a:t> </a:t>
              </a:r>
              <a:r>
                <a:rPr lang="en-US" sz="1400" dirty="0" err="1"/>
                <a:t>jernih</a:t>
              </a:r>
              <a:r>
                <a:rPr lang="en-US" sz="1400" dirty="0"/>
                <a:t> </a:t>
              </a:r>
              <a:r>
                <a:rPr lang="en-US" sz="1400" dirty="0" err="1"/>
                <a:t>dan</a:t>
              </a:r>
              <a:r>
                <a:rPr lang="en-US" sz="1400" dirty="0"/>
                <a:t> </a:t>
              </a:r>
              <a:r>
                <a:rPr lang="en-US" sz="1400" dirty="0" err="1"/>
                <a:t>memiliki</a:t>
              </a:r>
              <a:r>
                <a:rPr lang="en-US" sz="1400" dirty="0"/>
                <a:t> </a:t>
              </a:r>
              <a:r>
                <a:rPr lang="en-US" sz="1400" dirty="0" err="1"/>
                <a:t>tingkat</a:t>
              </a:r>
              <a:r>
                <a:rPr lang="en-US" sz="1400" dirty="0"/>
                <a:t> </a:t>
              </a:r>
              <a:r>
                <a:rPr lang="en-US" sz="1400" dirty="0" err="1"/>
                <a:t>kekerasan</a:t>
              </a:r>
              <a:r>
                <a:rPr lang="en-US" sz="1400" dirty="0"/>
                <a:t> mineral </a:t>
              </a:r>
              <a:r>
                <a:rPr lang="en-US" sz="1400" dirty="0" err="1"/>
                <a:t>tertinggi</a:t>
              </a:r>
              <a:r>
                <a:rPr lang="en-US" sz="1400" dirty="0" smtClean="0"/>
                <a:t>. </a:t>
              </a:r>
              <a:r>
                <a:rPr lang="en-US" sz="1400" dirty="0" err="1" smtClean="0"/>
                <a:t>Penambangan</a:t>
              </a:r>
              <a:r>
                <a:rPr lang="en-US" sz="1400" dirty="0" smtClean="0"/>
                <a:t> </a:t>
              </a:r>
              <a:r>
                <a:rPr lang="en-US" sz="1400" dirty="0" err="1"/>
                <a:t>Intan</a:t>
              </a:r>
              <a:r>
                <a:rPr lang="en-US" sz="1400" dirty="0"/>
                <a:t> </a:t>
              </a:r>
              <a:r>
                <a:rPr lang="en-US" sz="1400" dirty="0" err="1"/>
                <a:t>terbesar</a:t>
              </a:r>
              <a:r>
                <a:rPr lang="en-US" sz="1400" dirty="0"/>
                <a:t> di Indonesia </a:t>
              </a:r>
              <a:r>
                <a:rPr lang="en-US" sz="1400" dirty="0" err="1"/>
                <a:t>terdapat</a:t>
              </a:r>
              <a:r>
                <a:rPr lang="en-US" sz="1400" dirty="0"/>
                <a:t> di </a:t>
              </a:r>
              <a:r>
                <a:rPr lang="en-US" sz="1400" dirty="0" err="1"/>
                <a:t>Martapura</a:t>
              </a:r>
              <a:r>
                <a:rPr lang="en-US" sz="1400" dirty="0"/>
                <a:t>, Kalimantan Selatan.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10101" y="209550"/>
              <a:ext cx="4152899" cy="46606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</p:spPr>
          <p:txBody>
            <a:bodyPr wrap="square" lIns="34836" tIns="17417" rIns="34836" bIns="17417" rtlCol="0">
              <a:spAutoFit/>
            </a:bodyPr>
            <a:lstStyle/>
            <a:p>
              <a:pPr algn="ctr"/>
              <a:r>
                <a:rPr lang="id-ID" sz="2800" b="1" dirty="0"/>
                <a:t>INTAN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5748" y="209550"/>
            <a:ext cx="4191000" cy="4267200"/>
            <a:chOff x="285748" y="209550"/>
            <a:chExt cx="4191000" cy="4267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39" y="794492"/>
              <a:ext cx="3607419" cy="240494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85748" y="3307199"/>
              <a:ext cx="4191000" cy="1169551"/>
            </a:xfrm>
            <a:prstGeom prst="rect">
              <a:avLst/>
            </a:prstGeom>
            <a:solidFill>
              <a:srgbClr val="76D1F1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fi-FI" sz="1400" dirty="0" smtClean="0"/>
                <a:t>Bijih </a:t>
              </a:r>
              <a:r>
                <a:rPr lang="fi-FI" sz="1400" dirty="0"/>
                <a:t>timah terbentuk akibat proses intrusi magma</a:t>
              </a:r>
              <a:r>
                <a:rPr lang="fi-FI" sz="1400" dirty="0" smtClean="0"/>
                <a:t>. </a:t>
              </a:r>
              <a:r>
                <a:rPr lang="it-IT" sz="1400" dirty="0"/>
                <a:t>Potensi timah di Indonesia terdapat di Pulau Singkep, Pulau </a:t>
              </a:r>
              <a:r>
                <a:rPr lang="sv-SE" sz="1400" dirty="0"/>
                <a:t>Karimun, Jundur, hingga Bangkinang di daratan Sumatera bagian utara dan lanjut hingga Pulau Bangka, Pulau Belitung, </a:t>
              </a:r>
              <a:r>
                <a:rPr lang="sv-SE" sz="1400" dirty="0" smtClean="0"/>
                <a:t>dan Pulau Karimata.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209550"/>
              <a:ext cx="4152899" cy="46606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</p:spPr>
          <p:txBody>
            <a:bodyPr wrap="square" lIns="34836" tIns="17417" rIns="34836" bIns="17417" rtlCol="0">
              <a:spAutoFit/>
            </a:bodyPr>
            <a:lstStyle/>
            <a:p>
              <a:pPr algn="ctr"/>
              <a:r>
                <a:rPr lang="id-ID" sz="2800" b="1" dirty="0"/>
                <a:t>TIMAH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493908" y="2119552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13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72000" y="209550"/>
            <a:ext cx="4191000" cy="4267199"/>
            <a:chOff x="4572000" y="209550"/>
            <a:chExt cx="4191000" cy="42671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0" b="6162"/>
            <a:stretch/>
          </p:blipFill>
          <p:spPr>
            <a:xfrm>
              <a:off x="5116856" y="728057"/>
              <a:ext cx="3330831" cy="230214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572000" y="3153310"/>
              <a:ext cx="4191000" cy="1323439"/>
            </a:xfrm>
            <a:prstGeom prst="rect">
              <a:avLst/>
            </a:prstGeom>
            <a:solidFill>
              <a:srgbClr val="76D1F1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dirty="0" err="1"/>
                <a:t>Pasir</a:t>
              </a:r>
              <a:r>
                <a:rPr lang="en-US" dirty="0"/>
                <a:t> </a:t>
              </a:r>
              <a:r>
                <a:rPr lang="en-US" dirty="0" err="1"/>
                <a:t>besi</a:t>
              </a:r>
              <a:r>
                <a:rPr lang="en-US" dirty="0"/>
                <a:t> </a:t>
              </a:r>
              <a:r>
                <a:rPr lang="en-US" dirty="0" err="1"/>
                <a:t>terdiri</a:t>
              </a:r>
              <a:r>
                <a:rPr lang="en-US" dirty="0"/>
                <a:t> </a:t>
              </a:r>
              <a:r>
                <a:rPr lang="en-US" dirty="0" err="1"/>
                <a:t>dari</a:t>
              </a:r>
              <a:r>
                <a:rPr lang="en-US" dirty="0"/>
                <a:t> mineral </a:t>
              </a:r>
              <a:r>
                <a:rPr lang="en-US" dirty="0" err="1"/>
                <a:t>opak</a:t>
              </a:r>
              <a:r>
                <a:rPr lang="en-US" dirty="0"/>
                <a:t> yang </a:t>
              </a:r>
              <a:r>
                <a:rPr lang="en-US" dirty="0" err="1"/>
                <a:t>bercampur</a:t>
              </a:r>
              <a:r>
                <a:rPr lang="en-US" dirty="0"/>
                <a:t> </a:t>
              </a:r>
              <a:r>
                <a:rPr lang="en-US" dirty="0" err="1"/>
                <a:t>dengan</a:t>
              </a:r>
              <a:r>
                <a:rPr lang="en-US" dirty="0"/>
                <a:t> </a:t>
              </a:r>
              <a:r>
                <a:rPr lang="en-US" dirty="0" err="1"/>
                <a:t>butiran-butiran</a:t>
              </a:r>
              <a:r>
                <a:rPr lang="en-US" dirty="0"/>
                <a:t> </a:t>
              </a:r>
              <a:r>
                <a:rPr lang="en-US" dirty="0" err="1"/>
                <a:t>dari</a:t>
              </a:r>
              <a:r>
                <a:rPr lang="en-US" dirty="0"/>
                <a:t> mineral </a:t>
              </a:r>
              <a:r>
                <a:rPr lang="en-US" dirty="0" err="1"/>
                <a:t>nonlogam</a:t>
              </a:r>
              <a:r>
                <a:rPr lang="en-US" dirty="0" smtClean="0"/>
                <a:t>. </a:t>
              </a:r>
              <a:r>
                <a:rPr lang="es-ES" dirty="0" err="1"/>
                <a:t>Pasir</a:t>
              </a:r>
              <a:r>
                <a:rPr lang="es-ES" dirty="0"/>
                <a:t> </a:t>
              </a:r>
              <a:r>
                <a:rPr lang="es-ES" dirty="0" err="1"/>
                <a:t>besi</a:t>
              </a:r>
              <a:r>
                <a:rPr lang="es-ES" dirty="0"/>
                <a:t> </a:t>
              </a:r>
              <a:r>
                <a:rPr lang="es-ES" dirty="0" err="1"/>
                <a:t>ini</a:t>
              </a:r>
              <a:r>
                <a:rPr lang="es-ES" dirty="0"/>
                <a:t> antara </a:t>
              </a:r>
              <a:r>
                <a:rPr lang="es-ES" dirty="0" err="1"/>
                <a:t>lain</a:t>
              </a:r>
              <a:r>
                <a:rPr lang="es-ES" dirty="0"/>
                <a:t> </a:t>
              </a:r>
              <a:r>
                <a:rPr lang="es-ES" dirty="0" err="1"/>
                <a:t>ditemukan</a:t>
              </a:r>
              <a:r>
                <a:rPr lang="es-ES" dirty="0"/>
                <a:t> di </a:t>
              </a:r>
              <a:r>
                <a:rPr lang="es-ES" dirty="0" err="1"/>
                <a:t>Sumatera</a:t>
              </a:r>
              <a:r>
                <a:rPr lang="es-ES" dirty="0"/>
                <a:t>, </a:t>
              </a:r>
              <a:r>
                <a:rPr lang="es-ES" dirty="0" err="1"/>
                <a:t>Lombok</a:t>
              </a:r>
              <a:r>
                <a:rPr lang="es-ES" dirty="0"/>
                <a:t>, </a:t>
              </a:r>
              <a:r>
                <a:rPr lang="es-ES" dirty="0" err="1"/>
                <a:t>Sumbawa</a:t>
              </a:r>
              <a:r>
                <a:rPr lang="es-ES" dirty="0"/>
                <a:t>, </a:t>
              </a:r>
              <a:r>
                <a:rPr lang="es-ES" dirty="0" err="1"/>
                <a:t>Sumba</a:t>
              </a:r>
              <a:r>
                <a:rPr lang="es-ES" dirty="0"/>
                <a:t>, Flores, dan Timor.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7367839" y="1833312"/>
              <a:ext cx="227454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000" dirty="0" err="1" smtClean="0"/>
                <a:t>Sumber</a:t>
              </a:r>
              <a:r>
                <a:rPr lang="en-US" sz="1000" dirty="0" smtClean="0"/>
                <a:t>: commons.wikipedia.org</a:t>
              </a:r>
              <a:endParaRPr lang="en-US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10101" y="209550"/>
              <a:ext cx="4152899" cy="46606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</p:spPr>
          <p:txBody>
            <a:bodyPr wrap="square" lIns="34836" tIns="17417" rIns="34836" bIns="17417" rtlCol="0">
              <a:spAutoFit/>
            </a:bodyPr>
            <a:lstStyle/>
            <a:p>
              <a:pPr algn="ctr"/>
              <a:r>
                <a:rPr lang="id-ID" sz="2800" b="1" dirty="0"/>
                <a:t>PASIR BESI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5749" y="209550"/>
            <a:ext cx="4191000" cy="4267200"/>
            <a:chOff x="285749" y="209550"/>
            <a:chExt cx="4191000" cy="4267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229" y="666750"/>
              <a:ext cx="3224040" cy="24180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85749" y="3153311"/>
              <a:ext cx="4191000" cy="1323439"/>
            </a:xfrm>
            <a:prstGeom prst="rect">
              <a:avLst/>
            </a:prstGeom>
            <a:solidFill>
              <a:srgbClr val="76D1F1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dirty="0" err="1" smtClean="0"/>
                <a:t>Mangan</a:t>
              </a:r>
              <a:r>
                <a:rPr lang="en-US" dirty="0" smtClean="0"/>
                <a:t> </a:t>
              </a:r>
              <a:r>
                <a:rPr lang="en-US" dirty="0" err="1" smtClean="0"/>
                <a:t>digunakan</a:t>
              </a:r>
              <a:r>
                <a:rPr lang="en-US" dirty="0" smtClean="0"/>
                <a:t> proses </a:t>
              </a:r>
              <a:r>
                <a:rPr lang="en-US" dirty="0" err="1"/>
                <a:t>produksi</a:t>
              </a:r>
              <a:r>
                <a:rPr lang="en-US" dirty="0"/>
                <a:t> </a:t>
              </a:r>
              <a:r>
                <a:rPr lang="en-US" dirty="0" err="1"/>
                <a:t>baja</a:t>
              </a:r>
              <a:r>
                <a:rPr lang="en-US" dirty="0"/>
                <a:t>. </a:t>
              </a:r>
              <a:r>
                <a:rPr lang="en-US" dirty="0" err="1"/>
                <a:t>Potensi</a:t>
              </a:r>
              <a:r>
                <a:rPr lang="en-US" dirty="0"/>
                <a:t> </a:t>
              </a:r>
              <a:r>
                <a:rPr lang="en-US" dirty="0" err="1"/>
                <a:t>tersebut</a:t>
              </a:r>
              <a:r>
                <a:rPr lang="en-US" dirty="0"/>
                <a:t> </a:t>
              </a:r>
              <a:r>
                <a:rPr lang="en-US" dirty="0" err="1"/>
                <a:t>ditemukan</a:t>
              </a:r>
              <a:r>
                <a:rPr lang="en-US" dirty="0"/>
                <a:t> di </a:t>
              </a:r>
              <a:r>
                <a:rPr lang="en-US" dirty="0" err="1"/>
                <a:t>Pulau</a:t>
              </a:r>
              <a:r>
                <a:rPr lang="en-US" dirty="0"/>
                <a:t> Sumatera, </a:t>
              </a:r>
              <a:r>
                <a:rPr lang="en-US" dirty="0" err="1"/>
                <a:t>Kepulauan</a:t>
              </a:r>
              <a:r>
                <a:rPr lang="en-US" dirty="0"/>
                <a:t> Riau, </a:t>
              </a:r>
              <a:r>
                <a:rPr lang="en-US" dirty="0" err="1"/>
                <a:t>Pulau</a:t>
              </a:r>
              <a:r>
                <a:rPr lang="en-US" dirty="0"/>
                <a:t> </a:t>
              </a:r>
              <a:r>
                <a:rPr lang="en-US" dirty="0" err="1"/>
                <a:t>Jawa</a:t>
              </a:r>
              <a:r>
                <a:rPr lang="en-US" dirty="0"/>
                <a:t>, </a:t>
              </a:r>
              <a:r>
                <a:rPr lang="en-US" dirty="0" err="1"/>
                <a:t>Pulau</a:t>
              </a:r>
              <a:r>
                <a:rPr lang="en-US" dirty="0"/>
                <a:t> Kalimantan, </a:t>
              </a:r>
              <a:r>
                <a:rPr lang="en-US" dirty="0" err="1"/>
                <a:t>Pulau</a:t>
              </a:r>
              <a:r>
                <a:rPr lang="en-US" dirty="0"/>
                <a:t> Sulawesi, Nusa Tenggara, Maluku, </a:t>
              </a:r>
              <a:r>
                <a:rPr lang="en-US" dirty="0" err="1"/>
                <a:t>dan</a:t>
              </a:r>
              <a:r>
                <a:rPr lang="en-US" dirty="0"/>
                <a:t> Papua.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800" y="209550"/>
              <a:ext cx="4152899" cy="46606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</p:spPr>
          <p:txBody>
            <a:bodyPr wrap="square" lIns="34836" tIns="17417" rIns="34836" bIns="17417" rtlCol="0">
              <a:spAutoFit/>
            </a:bodyPr>
            <a:lstStyle/>
            <a:p>
              <a:pPr algn="ctr"/>
              <a:r>
                <a:rPr lang="id-ID" sz="2800" b="1" dirty="0"/>
                <a:t>MANGAN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" y="2907090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36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5376" y="1235393"/>
            <a:ext cx="8236169" cy="3195782"/>
            <a:chOff x="445376" y="1235393"/>
            <a:chExt cx="8236169" cy="31957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" t="35152" r="-1" b="6894"/>
            <a:stretch/>
          </p:blipFill>
          <p:spPr>
            <a:xfrm>
              <a:off x="445376" y="1235393"/>
              <a:ext cx="8236169" cy="319578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08843" y="1432900"/>
              <a:ext cx="2450223" cy="2800767"/>
            </a:xfrm>
            <a:prstGeom prst="rect">
              <a:avLst/>
            </a:prstGeom>
            <a:solidFill>
              <a:schemeClr val="tx1">
                <a:alpha val="7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Indonesia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memiliki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laut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luas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dengan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potensi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sumber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daya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kelautan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sangat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kaya</a:t>
              </a:r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Ekosistem</a:t>
              </a:r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laut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Indonesia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antara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lain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mencakup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hutan</a:t>
              </a:r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mangrove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terumbu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karang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dan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padang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lamun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Potensi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laut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Indonesia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tersebar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dalam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delapan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belas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ekoregion</a:t>
              </a:r>
              <a:endPara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19101" y="338444"/>
            <a:ext cx="8267699" cy="896949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800" b="1" dirty="0"/>
              <a:t>POTENSI &amp; PERSEBARAN </a:t>
            </a:r>
            <a:endParaRPr lang="en-US" sz="2800" b="1" dirty="0" smtClean="0"/>
          </a:p>
          <a:p>
            <a:pPr algn="ctr"/>
            <a:r>
              <a:rPr lang="id-ID" sz="2800" b="1" dirty="0" smtClean="0"/>
              <a:t>SUMBER </a:t>
            </a:r>
            <a:r>
              <a:rPr lang="id-ID" sz="2800" b="1" dirty="0"/>
              <a:t>DAYA ALAM KELAUTAN</a:t>
            </a:r>
          </a:p>
        </p:txBody>
      </p:sp>
    </p:spTree>
    <p:extLst>
      <p:ext uri="{BB962C8B-B14F-4D97-AF65-F5344CB8AC3E}">
        <p14:creationId xmlns:p14="http://schemas.microsoft.com/office/powerpoint/2010/main" val="38613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1" y="838020"/>
            <a:ext cx="8305799" cy="3588905"/>
            <a:chOff x="381001" y="838020"/>
            <a:chExt cx="8305799" cy="35889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20" t="6356" r="106" b="1947"/>
            <a:stretch/>
          </p:blipFill>
          <p:spPr>
            <a:xfrm>
              <a:off x="3276600" y="838020"/>
              <a:ext cx="4413354" cy="35889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81001" y="838020"/>
              <a:ext cx="2743199" cy="3416320"/>
            </a:xfrm>
            <a:prstGeom prst="rect">
              <a:avLst/>
            </a:prstGeom>
            <a:noFill/>
          </p:spPr>
          <p:txBody>
            <a:bodyPr wrap="square" numCol="1" spcCol="365760">
              <a:spAutoFit/>
            </a:bodyPr>
            <a:lstStyle/>
            <a:p>
              <a:r>
                <a:rPr lang="en-US" sz="1800" dirty="0" err="1"/>
                <a:t>Hutan</a:t>
              </a:r>
              <a:r>
                <a:rPr lang="en-US" sz="1800" dirty="0"/>
                <a:t> mangrove </a:t>
              </a:r>
              <a:r>
                <a:rPr lang="en-US" sz="1800" dirty="0" err="1"/>
                <a:t>adalah</a:t>
              </a:r>
              <a:r>
                <a:rPr lang="en-US" sz="1800" dirty="0"/>
                <a:t> </a:t>
              </a:r>
              <a:r>
                <a:rPr lang="en-US" sz="1800" dirty="0" err="1"/>
                <a:t>hutan</a:t>
              </a:r>
              <a:r>
                <a:rPr lang="en-US" sz="1800" dirty="0"/>
                <a:t> </a:t>
              </a:r>
              <a:r>
                <a:rPr lang="en-US" sz="1800" dirty="0" err="1"/>
                <a:t>khas</a:t>
              </a:r>
              <a:r>
                <a:rPr lang="en-US" sz="1800" dirty="0"/>
                <a:t> yang </a:t>
              </a:r>
              <a:r>
                <a:rPr lang="en-US" sz="1800" dirty="0" err="1"/>
                <a:t>hidup</a:t>
              </a:r>
              <a:r>
                <a:rPr lang="en-US" sz="1800" dirty="0"/>
                <a:t> di </a:t>
              </a:r>
              <a:r>
                <a:rPr lang="en-US" sz="1800" dirty="0" err="1"/>
                <a:t>sepanjang</a:t>
              </a:r>
              <a:r>
                <a:rPr lang="en-US" sz="1800" dirty="0"/>
                <a:t> </a:t>
              </a:r>
              <a:r>
                <a:rPr lang="en-US" sz="1800" dirty="0" err="1"/>
                <a:t>pantai</a:t>
              </a:r>
              <a:r>
                <a:rPr lang="en-US" sz="1800" dirty="0"/>
                <a:t> </a:t>
              </a:r>
              <a:r>
                <a:rPr lang="en-US" sz="1800" dirty="0" err="1"/>
                <a:t>atau</a:t>
              </a:r>
              <a:r>
                <a:rPr lang="en-US" sz="1800" dirty="0"/>
                <a:t> </a:t>
              </a:r>
              <a:r>
                <a:rPr lang="en-US" sz="1800" dirty="0" err="1"/>
                <a:t>estuari</a:t>
              </a:r>
              <a:r>
                <a:rPr lang="en-US" sz="1800" dirty="0"/>
                <a:t> </a:t>
              </a:r>
              <a:r>
                <a:rPr lang="en-US" sz="1800" dirty="0" smtClean="0"/>
                <a:t>di </a:t>
              </a:r>
              <a:r>
                <a:rPr lang="en-US" sz="1800" dirty="0" err="1"/>
                <a:t>daerah</a:t>
              </a:r>
              <a:r>
                <a:rPr lang="en-US" sz="1800" dirty="0"/>
                <a:t> </a:t>
              </a:r>
              <a:r>
                <a:rPr lang="en-US" sz="1800" dirty="0" err="1"/>
                <a:t>tropis</a:t>
              </a:r>
              <a:r>
                <a:rPr lang="en-US" sz="1800" dirty="0"/>
                <a:t> yang </a:t>
              </a:r>
              <a:r>
                <a:rPr lang="en-US" sz="1800" dirty="0" err="1"/>
                <a:t>dipengaruhi</a:t>
              </a:r>
              <a:r>
                <a:rPr lang="en-US" sz="1800" dirty="0"/>
                <a:t> </a:t>
              </a:r>
              <a:r>
                <a:rPr lang="en-US" sz="1800" dirty="0" err="1"/>
                <a:t>oleh</a:t>
              </a:r>
              <a:r>
                <a:rPr lang="en-US" sz="1800" dirty="0"/>
                <a:t> </a:t>
              </a:r>
              <a:r>
                <a:rPr lang="en-US" sz="1800" dirty="0" err="1"/>
                <a:t>pasang</a:t>
              </a:r>
              <a:r>
                <a:rPr lang="en-US" sz="1800" dirty="0"/>
                <a:t> </a:t>
              </a:r>
              <a:r>
                <a:rPr lang="en-US" sz="1800" dirty="0" err="1"/>
                <a:t>surut</a:t>
              </a:r>
              <a:r>
                <a:rPr lang="en-US" sz="1800" dirty="0"/>
                <a:t> air </a:t>
              </a:r>
              <a:r>
                <a:rPr lang="en-US" sz="1800" dirty="0" err="1"/>
                <a:t>laut</a:t>
              </a:r>
              <a:r>
                <a:rPr lang="en-US" sz="1800" dirty="0"/>
                <a:t>. </a:t>
              </a:r>
              <a:r>
                <a:rPr lang="en-US" sz="1800" dirty="0" err="1"/>
                <a:t>Luas</a:t>
              </a:r>
              <a:r>
                <a:rPr lang="en-US" sz="1800" dirty="0"/>
                <a:t> </a:t>
              </a:r>
              <a:r>
                <a:rPr lang="en-US" sz="1800" dirty="0" err="1"/>
                <a:t>hutan</a:t>
              </a:r>
              <a:r>
                <a:rPr lang="en-US" sz="1800" dirty="0"/>
                <a:t> mangrove Indonesia </a:t>
              </a:r>
              <a:r>
                <a:rPr lang="en-US" sz="1800" dirty="0" err="1"/>
                <a:t>sekitar</a:t>
              </a:r>
              <a:r>
                <a:rPr lang="en-US" sz="1800" dirty="0"/>
                <a:t> </a:t>
              </a:r>
              <a:r>
                <a:rPr lang="en-US" sz="1800" dirty="0" smtClean="0"/>
                <a:t>4,25 </a:t>
              </a:r>
              <a:r>
                <a:rPr lang="en-US" sz="1800" dirty="0" err="1"/>
                <a:t>juta</a:t>
              </a:r>
              <a:r>
                <a:rPr lang="en-US" sz="1800" dirty="0"/>
                <a:t> ha. </a:t>
              </a:r>
              <a:r>
                <a:rPr lang="en-US" sz="1800" dirty="0" err="1"/>
                <a:t>Lokasi</a:t>
              </a:r>
              <a:r>
                <a:rPr lang="en-US" sz="1800" dirty="0"/>
                <a:t> </a:t>
              </a:r>
              <a:r>
                <a:rPr lang="en-US" sz="1800" dirty="0" err="1" smtClean="0"/>
                <a:t>dominannya</a:t>
              </a:r>
              <a:r>
                <a:rPr lang="en-US" sz="1800" dirty="0"/>
                <a:t> </a:t>
              </a:r>
              <a:r>
                <a:rPr lang="en-US" sz="1800" dirty="0" smtClean="0"/>
                <a:t>di </a:t>
              </a:r>
              <a:r>
                <a:rPr lang="en-US" sz="1800" dirty="0" err="1"/>
                <a:t>pesisir</a:t>
              </a:r>
              <a:r>
                <a:rPr lang="en-US" sz="1800" dirty="0"/>
                <a:t> </a:t>
              </a:r>
              <a:r>
                <a:rPr lang="en-US" sz="1800" dirty="0" err="1"/>
                <a:t>timur</a:t>
              </a:r>
              <a:r>
                <a:rPr lang="en-US" sz="1800" dirty="0"/>
                <a:t> </a:t>
              </a:r>
              <a:r>
                <a:rPr lang="en-US" sz="1800" dirty="0" smtClean="0"/>
                <a:t>Sumatera, </a:t>
              </a:r>
              <a:r>
                <a:rPr lang="en-US" sz="1800" dirty="0" err="1" smtClean="0"/>
                <a:t>pesisir</a:t>
              </a:r>
              <a:r>
                <a:rPr lang="en-US" sz="1800" dirty="0" smtClean="0"/>
                <a:t> </a:t>
              </a:r>
              <a:r>
                <a:rPr lang="en-US" sz="1800" dirty="0"/>
                <a:t>Kalimantan, </a:t>
              </a:r>
              <a:r>
                <a:rPr lang="en-US" sz="1800" dirty="0" err="1"/>
                <a:t>dan</a:t>
              </a:r>
              <a:r>
                <a:rPr lang="en-US" sz="1800" dirty="0"/>
                <a:t> </a:t>
              </a:r>
              <a:r>
                <a:rPr lang="en-US" sz="1800" dirty="0" err="1"/>
                <a:t>pesisir</a:t>
              </a:r>
              <a:r>
                <a:rPr lang="en-US" sz="1800" dirty="0"/>
                <a:t> </a:t>
              </a:r>
              <a:r>
                <a:rPr lang="en-US" sz="1800" dirty="0" err="1"/>
                <a:t>selatan</a:t>
              </a:r>
              <a:r>
                <a:rPr lang="en-US" sz="1800" dirty="0"/>
                <a:t> Papua.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705600" y="1339810"/>
              <a:ext cx="1981200" cy="258532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err="1" smtClean="0">
                  <a:solidFill>
                    <a:schemeClr val="bg1"/>
                  </a:solidFill>
                </a:rPr>
                <a:t>Hutan</a:t>
              </a:r>
              <a:r>
                <a:rPr lang="en-US" sz="1800" dirty="0" smtClean="0">
                  <a:solidFill>
                    <a:schemeClr val="bg1"/>
                  </a:solidFill>
                </a:rPr>
                <a:t> mangrove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bermanfaat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untuk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mencegah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erosi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dan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abrasi</a:t>
              </a:r>
              <a:r>
                <a:rPr lang="en-US" sz="1800" dirty="0" smtClean="0">
                  <a:solidFill>
                    <a:schemeClr val="bg1"/>
                  </a:solidFill>
                </a:rPr>
                <a:t>,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penyedia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makanan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untuk</a:t>
              </a:r>
              <a:r>
                <a:rPr lang="en-US" sz="1800" dirty="0" smtClean="0">
                  <a:solidFill>
                    <a:schemeClr val="bg1"/>
                  </a:solidFill>
                </a:rPr>
                <a:t> plankton,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dan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sebagai</a:t>
              </a:r>
              <a:r>
                <a:rPr lang="en-US" sz="1800" dirty="0" smtClean="0">
                  <a:solidFill>
                    <a:schemeClr val="bg1"/>
                  </a:solidFill>
                </a:rPr>
                <a:t> habitat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alami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bagi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berbagai</a:t>
              </a:r>
              <a:r>
                <a:rPr lang="en-US" sz="1800" dirty="0" smtClean="0">
                  <a:solidFill>
                    <a:schemeClr val="bg1"/>
                  </a:solidFill>
                </a:rPr>
                <a:t> biota.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1001" y="209550"/>
            <a:ext cx="8305799" cy="527617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3200" b="1" dirty="0" smtClean="0"/>
              <a:t>Hutan mangrove</a:t>
            </a:r>
            <a:endParaRPr lang="id-ID" sz="3200" b="1" dirty="0"/>
          </a:p>
        </p:txBody>
      </p:sp>
    </p:spTree>
    <p:extLst>
      <p:ext uri="{BB962C8B-B14F-4D97-AF65-F5344CB8AC3E}">
        <p14:creationId xmlns:p14="http://schemas.microsoft.com/office/powerpoint/2010/main" val="34472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800" y="875860"/>
            <a:ext cx="8418616" cy="3425058"/>
            <a:chOff x="304800" y="875860"/>
            <a:chExt cx="8418616" cy="34250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672" y="875860"/>
              <a:ext cx="4566744" cy="34250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04800" y="1157228"/>
              <a:ext cx="361030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 smtClean="0">
                  <a:solidFill>
                    <a:srgbClr val="C00000"/>
                  </a:solidFill>
                </a:rPr>
                <a:t>Lamun</a:t>
              </a:r>
              <a:r>
                <a:rPr lang="en-US" sz="1800" dirty="0" smtClean="0"/>
                <a:t> </a:t>
              </a:r>
              <a:r>
                <a:rPr lang="en-US" sz="1800" dirty="0" err="1"/>
                <a:t>adalah</a:t>
              </a:r>
              <a:r>
                <a:rPr lang="en-US" sz="1800" dirty="0"/>
                <a:t> </a:t>
              </a:r>
              <a:r>
                <a:rPr lang="en-US" sz="1800" dirty="0" err="1"/>
                <a:t>tumbuhan</a:t>
              </a:r>
              <a:r>
                <a:rPr lang="en-US" sz="1800" dirty="0"/>
                <a:t> </a:t>
              </a:r>
              <a:r>
                <a:rPr lang="en-US" sz="1800" dirty="0" err="1"/>
                <a:t>tinggi</a:t>
              </a:r>
              <a:r>
                <a:rPr lang="en-US" sz="1800" dirty="0"/>
                <a:t> yang </a:t>
              </a:r>
              <a:r>
                <a:rPr lang="en-US" sz="1800" dirty="0" err="1"/>
                <a:t>sudah</a:t>
              </a:r>
              <a:r>
                <a:rPr lang="en-US" sz="1800" dirty="0"/>
                <a:t> </a:t>
              </a:r>
              <a:r>
                <a:rPr lang="en-US" sz="1800" dirty="0" err="1"/>
                <a:t>sepenuhnya</a:t>
              </a:r>
              <a:r>
                <a:rPr lang="en-US" sz="1800" dirty="0"/>
                <a:t> </a:t>
              </a:r>
              <a:r>
                <a:rPr lang="en-US" sz="1800" dirty="0" err="1"/>
                <a:t>menyesuaikan</a:t>
              </a:r>
              <a:r>
                <a:rPr lang="en-US" sz="1800" dirty="0"/>
                <a:t> </a:t>
              </a:r>
              <a:r>
                <a:rPr lang="en-US" sz="1800" dirty="0" err="1"/>
                <a:t>diri</a:t>
              </a:r>
              <a:r>
                <a:rPr lang="en-US" sz="1800" dirty="0"/>
                <a:t> </a:t>
              </a:r>
              <a:r>
                <a:rPr lang="en-US" sz="1800" dirty="0" err="1"/>
                <a:t>hidup</a:t>
              </a:r>
              <a:r>
                <a:rPr lang="en-US" sz="1800" dirty="0"/>
                <a:t> </a:t>
              </a:r>
              <a:r>
                <a:rPr lang="en-US" sz="1800" dirty="0" err="1"/>
                <a:t>terendam</a:t>
              </a:r>
              <a:r>
                <a:rPr lang="en-US" sz="1800" dirty="0"/>
                <a:t> di </a:t>
              </a:r>
              <a:r>
                <a:rPr lang="en-US" sz="1800" dirty="0" err="1"/>
                <a:t>dalam</a:t>
              </a:r>
              <a:r>
                <a:rPr lang="en-US" sz="1800" dirty="0"/>
                <a:t> </a:t>
              </a:r>
              <a:r>
                <a:rPr lang="en-US" sz="1800" dirty="0" err="1"/>
                <a:t>laut</a:t>
              </a:r>
              <a:r>
                <a:rPr lang="en-US" sz="1800" dirty="0"/>
                <a:t>. </a:t>
              </a:r>
              <a:r>
                <a:rPr lang="en-US" sz="1800" dirty="0" err="1"/>
                <a:t>Lamun</a:t>
              </a:r>
              <a:r>
                <a:rPr lang="en-US" sz="1800" dirty="0"/>
                <a:t> </a:t>
              </a:r>
              <a:r>
                <a:rPr lang="en-US" sz="1800" dirty="0" err="1"/>
                <a:t>tumbuh</a:t>
              </a:r>
              <a:r>
                <a:rPr lang="en-US" sz="1800" dirty="0"/>
                <a:t> </a:t>
              </a:r>
              <a:r>
                <a:rPr lang="en-US" sz="1800" dirty="0" err="1"/>
                <a:t>subur</a:t>
              </a:r>
              <a:r>
                <a:rPr lang="en-US" sz="1800" dirty="0"/>
                <a:t> </a:t>
              </a:r>
              <a:r>
                <a:rPr lang="en-US" sz="1800" dirty="0" err="1"/>
                <a:t>terutama</a:t>
              </a:r>
              <a:r>
                <a:rPr lang="en-US" sz="1800" dirty="0"/>
                <a:t> di </a:t>
              </a:r>
              <a:r>
                <a:rPr lang="en-US" sz="1800" dirty="0" err="1"/>
                <a:t>daerah</a:t>
              </a:r>
              <a:r>
                <a:rPr lang="en-US" sz="1800" dirty="0"/>
                <a:t> </a:t>
              </a:r>
              <a:r>
                <a:rPr lang="en-US" sz="1800" dirty="0" err="1"/>
                <a:t>terbuka</a:t>
              </a:r>
              <a:r>
                <a:rPr lang="en-US" sz="1800" dirty="0"/>
                <a:t> </a:t>
              </a:r>
              <a:r>
                <a:rPr lang="en-US" sz="1800" dirty="0" err="1"/>
                <a:t>pasang</a:t>
              </a:r>
              <a:r>
                <a:rPr lang="en-US" sz="1800" dirty="0"/>
                <a:t> </a:t>
              </a:r>
              <a:r>
                <a:rPr lang="en-US" sz="1800" dirty="0" err="1"/>
                <a:t>surut</a:t>
              </a:r>
              <a:r>
                <a:rPr lang="en-US" sz="1800" dirty="0"/>
                <a:t> </a:t>
              </a:r>
              <a:r>
                <a:rPr lang="en-US" sz="1800" dirty="0" err="1"/>
                <a:t>dan</a:t>
              </a:r>
              <a:r>
                <a:rPr lang="en-US" sz="1800" dirty="0"/>
                <a:t> </a:t>
              </a:r>
              <a:r>
                <a:rPr lang="en-US" sz="1800" dirty="0" err="1"/>
                <a:t>perairan</a:t>
              </a:r>
              <a:r>
                <a:rPr lang="en-US" sz="1800" dirty="0"/>
                <a:t> </a:t>
              </a:r>
              <a:r>
                <a:rPr lang="en-US" sz="1800" dirty="0" err="1"/>
                <a:t>pantai</a:t>
              </a:r>
              <a:r>
                <a:rPr lang="en-US" sz="1800" dirty="0"/>
                <a:t> yang </a:t>
              </a:r>
              <a:r>
                <a:rPr lang="en-US" sz="1800" dirty="0" err="1"/>
                <a:t>dasarnya</a:t>
              </a:r>
              <a:r>
                <a:rPr lang="en-US" sz="1800" dirty="0"/>
                <a:t> </a:t>
              </a:r>
              <a:r>
                <a:rPr lang="en-US" sz="1800" dirty="0" err="1"/>
                <a:t>berupa</a:t>
              </a:r>
              <a:r>
                <a:rPr lang="en-US" sz="1800" dirty="0"/>
                <a:t> </a:t>
              </a:r>
              <a:r>
                <a:rPr lang="en-US" sz="1800" dirty="0" err="1"/>
                <a:t>lumpur</a:t>
              </a:r>
              <a:r>
                <a:rPr lang="en-US" sz="1800" dirty="0"/>
                <a:t>, </a:t>
              </a:r>
              <a:r>
                <a:rPr lang="en-US" sz="1800" dirty="0" err="1"/>
                <a:t>pasir</a:t>
              </a:r>
              <a:r>
                <a:rPr lang="en-US" sz="1800" dirty="0"/>
                <a:t>, </a:t>
              </a:r>
              <a:r>
                <a:rPr lang="en-US" sz="1800" dirty="0" err="1"/>
                <a:t>kerikil</a:t>
              </a:r>
              <a:r>
                <a:rPr lang="en-US" sz="1800" dirty="0"/>
                <a:t>, </a:t>
              </a:r>
              <a:r>
                <a:rPr lang="en-US" sz="1800" dirty="0" err="1"/>
                <a:t>dan</a:t>
              </a:r>
              <a:r>
                <a:rPr lang="en-US" sz="1800" dirty="0"/>
                <a:t> </a:t>
              </a:r>
              <a:r>
                <a:rPr lang="en-US" sz="1800" dirty="0" err="1"/>
                <a:t>patahan</a:t>
              </a:r>
              <a:r>
                <a:rPr lang="en-US" sz="1800" dirty="0"/>
                <a:t> </a:t>
              </a:r>
              <a:r>
                <a:rPr lang="en-US" sz="1800" dirty="0" err="1"/>
                <a:t>karang</a:t>
              </a:r>
              <a:r>
                <a:rPr lang="en-US" sz="1800" dirty="0"/>
                <a:t> </a:t>
              </a:r>
              <a:r>
                <a:rPr lang="en-US" sz="1800" dirty="0" err="1"/>
                <a:t>mati</a:t>
              </a:r>
              <a:r>
                <a:rPr lang="en-US" sz="1800" dirty="0"/>
                <a:t>, </a:t>
              </a:r>
              <a:r>
                <a:rPr lang="en-US" sz="1800" dirty="0" err="1"/>
                <a:t>dengan</a:t>
              </a:r>
              <a:r>
                <a:rPr lang="en-US" sz="1800" dirty="0"/>
                <a:t> </a:t>
              </a:r>
              <a:r>
                <a:rPr lang="en-US" sz="1800" dirty="0" err="1"/>
                <a:t>kedalaman</a:t>
              </a:r>
              <a:r>
                <a:rPr lang="en-US" sz="1800" dirty="0"/>
                <a:t> </a:t>
              </a:r>
              <a:r>
                <a:rPr lang="en-US" sz="1800" dirty="0" err="1"/>
                <a:t>sampai</a:t>
              </a:r>
              <a:r>
                <a:rPr lang="en-US" sz="1800" dirty="0"/>
                <a:t> </a:t>
              </a:r>
              <a:r>
                <a:rPr lang="en-US" sz="1800" dirty="0" err="1"/>
                <a:t>dengan</a:t>
              </a:r>
              <a:r>
                <a:rPr lang="en-US" sz="1800" dirty="0"/>
                <a:t> </a:t>
              </a:r>
              <a:r>
                <a:rPr lang="en-US" sz="1800" dirty="0" err="1"/>
                <a:t>empat</a:t>
              </a:r>
              <a:r>
                <a:rPr lang="en-US" sz="1800" dirty="0"/>
                <a:t> meter.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156672" y="3469603"/>
              <a:ext cx="4566744" cy="83099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Manfaat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lamun</a:t>
              </a:r>
              <a:r>
                <a:rPr lang="en-US" dirty="0">
                  <a:solidFill>
                    <a:schemeClr val="bg1"/>
                  </a:solidFill>
                </a:rPr>
                <a:t> di </a:t>
              </a:r>
              <a:r>
                <a:rPr lang="en-US" dirty="0" err="1">
                  <a:solidFill>
                    <a:schemeClr val="bg1"/>
                  </a:solidFill>
                </a:rPr>
                <a:t>lingkungan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perairan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laut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dangkal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antara</a:t>
              </a:r>
              <a:r>
                <a:rPr lang="en-US" dirty="0">
                  <a:solidFill>
                    <a:schemeClr val="bg1"/>
                  </a:solidFill>
                </a:rPr>
                <a:t> lain </a:t>
              </a:r>
              <a:r>
                <a:rPr lang="en-US" dirty="0" err="1">
                  <a:solidFill>
                    <a:schemeClr val="bg1"/>
                  </a:solidFill>
                </a:rPr>
                <a:t>produsen</a:t>
              </a:r>
              <a:r>
                <a:rPr lang="en-US" dirty="0">
                  <a:solidFill>
                    <a:schemeClr val="bg1"/>
                  </a:solidFill>
                </a:rPr>
                <a:t> primer, habitat biota, </a:t>
              </a:r>
              <a:r>
                <a:rPr lang="en-US" dirty="0" err="1">
                  <a:solidFill>
                    <a:schemeClr val="bg1"/>
                  </a:solidFill>
                </a:rPr>
                <a:t>penangkap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sedimen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dan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pendaur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zat</a:t>
              </a:r>
              <a:r>
                <a:rPr lang="en-US" dirty="0">
                  <a:solidFill>
                    <a:schemeClr val="bg1"/>
                  </a:solidFill>
                </a:rPr>
                <a:t> hara.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1001" y="209550"/>
            <a:ext cx="8305799" cy="527617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3200" b="1" dirty="0" smtClean="0"/>
              <a:t>Padang lamun</a:t>
            </a:r>
            <a:endParaRPr lang="id-ID" sz="3200" b="1" dirty="0"/>
          </a:p>
        </p:txBody>
      </p:sp>
    </p:spTree>
    <p:extLst>
      <p:ext uri="{BB962C8B-B14F-4D97-AF65-F5344CB8AC3E}">
        <p14:creationId xmlns:p14="http://schemas.microsoft.com/office/powerpoint/2010/main" val="398917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1" y="209550"/>
            <a:ext cx="8305799" cy="527617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3200" b="1" dirty="0" smtClean="0"/>
              <a:t>Terumbu karang</a:t>
            </a:r>
            <a:endParaRPr lang="id-ID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346842" y="795400"/>
            <a:ext cx="8339958" cy="3747215"/>
            <a:chOff x="346842" y="795400"/>
            <a:chExt cx="8339958" cy="37472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42" y="795400"/>
              <a:ext cx="4724400" cy="3543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5257800" y="895350"/>
              <a:ext cx="3429000" cy="17543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800" dirty="0" err="1" smtClean="0"/>
                <a:t>Terumbu</a:t>
              </a:r>
              <a:r>
                <a:rPr lang="en-US" sz="1800" dirty="0" smtClean="0"/>
                <a:t> </a:t>
              </a:r>
              <a:r>
                <a:rPr lang="en-US" sz="1800" dirty="0" err="1"/>
                <a:t>karang</a:t>
              </a:r>
              <a:r>
                <a:rPr lang="en-US" sz="1800" dirty="0"/>
                <a:t> </a:t>
              </a:r>
              <a:r>
                <a:rPr lang="en-US" sz="1800" dirty="0" err="1"/>
                <a:t>adalah</a:t>
              </a:r>
              <a:r>
                <a:rPr lang="en-US" sz="1800" dirty="0"/>
                <a:t> </a:t>
              </a:r>
              <a:r>
                <a:rPr lang="en-US" sz="1800" dirty="0" err="1"/>
                <a:t>bangunan</a:t>
              </a:r>
              <a:r>
                <a:rPr lang="en-US" sz="1800" dirty="0"/>
                <a:t> </a:t>
              </a:r>
              <a:r>
                <a:rPr lang="en-US" sz="1800" dirty="0" err="1"/>
                <a:t>kapur</a:t>
              </a:r>
              <a:r>
                <a:rPr lang="en-US" sz="1800" dirty="0"/>
                <a:t> </a:t>
              </a:r>
              <a:r>
                <a:rPr lang="en-US" sz="1800" dirty="0" err="1"/>
                <a:t>bawah</a:t>
              </a:r>
              <a:r>
                <a:rPr lang="en-US" sz="1800" dirty="0"/>
                <a:t> </a:t>
              </a:r>
              <a:r>
                <a:rPr lang="en-US" sz="1800" dirty="0" err="1"/>
                <a:t>laut</a:t>
              </a:r>
              <a:r>
                <a:rPr lang="en-US" sz="1800" dirty="0"/>
                <a:t> (CaCO3) yang </a:t>
              </a:r>
              <a:r>
                <a:rPr lang="en-US" sz="1800" dirty="0" err="1"/>
                <a:t>dibentuk</a:t>
              </a:r>
              <a:r>
                <a:rPr lang="en-US" sz="1800" dirty="0"/>
                <a:t> </a:t>
              </a:r>
              <a:r>
                <a:rPr lang="en-US" sz="1800" dirty="0" err="1"/>
                <a:t>oleh</a:t>
              </a:r>
              <a:r>
                <a:rPr lang="en-US" sz="1800" dirty="0"/>
                <a:t> </a:t>
              </a:r>
              <a:r>
                <a:rPr lang="en-US" sz="1800" dirty="0" err="1"/>
                <a:t>jasad</a:t>
              </a:r>
              <a:r>
                <a:rPr lang="en-US" sz="1800" dirty="0"/>
                <a:t> </a:t>
              </a:r>
              <a:r>
                <a:rPr lang="en-US" sz="1800" dirty="0" err="1"/>
                <a:t>hidup</a:t>
              </a:r>
              <a:r>
                <a:rPr lang="en-US" sz="1800" dirty="0"/>
                <a:t>, </a:t>
              </a:r>
              <a:r>
                <a:rPr lang="en-US" sz="1800" dirty="0" err="1"/>
                <a:t>seperti</a:t>
              </a:r>
              <a:r>
                <a:rPr lang="en-US" sz="1800" dirty="0"/>
                <a:t> </a:t>
              </a:r>
              <a:r>
                <a:rPr lang="en-US" sz="1800" dirty="0" err="1"/>
                <a:t>karang</a:t>
              </a:r>
              <a:r>
                <a:rPr lang="en-US" sz="1800" dirty="0"/>
                <a:t> </a:t>
              </a:r>
              <a:r>
                <a:rPr lang="en-US" sz="1800" dirty="0" err="1"/>
                <a:t>batu</a:t>
              </a:r>
              <a:r>
                <a:rPr lang="en-US" sz="1800" dirty="0"/>
                <a:t> </a:t>
              </a:r>
              <a:r>
                <a:rPr lang="en-US" sz="1800" dirty="0" err="1"/>
                <a:t>dan</a:t>
              </a:r>
              <a:r>
                <a:rPr lang="en-US" sz="1800" dirty="0"/>
                <a:t> alga </a:t>
              </a:r>
              <a:r>
                <a:rPr lang="en-US" sz="1800" dirty="0" err="1"/>
                <a:t>berkapur</a:t>
              </a:r>
              <a:r>
                <a:rPr lang="en-US" sz="1800" dirty="0"/>
                <a:t>. </a:t>
              </a:r>
              <a:r>
                <a:rPr lang="en-US" sz="1800" dirty="0" err="1"/>
                <a:t>Sebanyak</a:t>
              </a:r>
              <a:r>
                <a:rPr lang="en-US" sz="1800" dirty="0"/>
                <a:t> 18% </a:t>
              </a:r>
              <a:r>
                <a:rPr lang="en-US" sz="1800" dirty="0" err="1"/>
                <a:t>luasan</a:t>
              </a:r>
              <a:r>
                <a:rPr lang="en-US" sz="1800" dirty="0"/>
                <a:t> </a:t>
              </a:r>
              <a:r>
                <a:rPr lang="en-US" sz="1800" dirty="0" err="1"/>
                <a:t>terumbu</a:t>
              </a:r>
              <a:r>
                <a:rPr lang="en-US" sz="1800" dirty="0"/>
                <a:t> </a:t>
              </a:r>
              <a:r>
                <a:rPr lang="en-US" sz="1800" dirty="0" err="1"/>
                <a:t>karang</a:t>
              </a:r>
              <a:r>
                <a:rPr lang="en-US" sz="1800" dirty="0"/>
                <a:t> </a:t>
              </a:r>
              <a:r>
                <a:rPr lang="en-US" sz="1800" dirty="0" err="1"/>
                <a:t>dunia</a:t>
              </a:r>
              <a:r>
                <a:rPr lang="en-US" sz="1800" dirty="0"/>
                <a:t> </a:t>
              </a:r>
              <a:r>
                <a:rPr lang="en-US" sz="1800" dirty="0" err="1"/>
                <a:t>ada</a:t>
              </a:r>
              <a:r>
                <a:rPr lang="en-US" sz="1800" dirty="0"/>
                <a:t> di Indonesia.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257800" y="2847022"/>
              <a:ext cx="3429000" cy="147732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800" dirty="0" err="1"/>
                <a:t>Terumbu</a:t>
              </a:r>
              <a:r>
                <a:rPr lang="en-US" sz="1800" dirty="0"/>
                <a:t> </a:t>
              </a:r>
              <a:r>
                <a:rPr lang="en-US" sz="1800" dirty="0" err="1"/>
                <a:t>karang</a:t>
              </a:r>
              <a:r>
                <a:rPr lang="en-US" sz="1800" dirty="0"/>
                <a:t> </a:t>
              </a:r>
              <a:r>
                <a:rPr lang="en-US" sz="1800" dirty="0" err="1"/>
                <a:t>penting</a:t>
              </a:r>
              <a:r>
                <a:rPr lang="en-US" sz="1800" dirty="0"/>
                <a:t> </a:t>
              </a:r>
              <a:r>
                <a:rPr lang="en-US" sz="1800" dirty="0" err="1"/>
                <a:t>bagi</a:t>
              </a:r>
              <a:r>
                <a:rPr lang="en-US" sz="1800" dirty="0"/>
                <a:t> </a:t>
              </a:r>
              <a:r>
                <a:rPr lang="en-US" sz="1800" dirty="0" err="1"/>
                <a:t>kehidupan</a:t>
              </a:r>
              <a:r>
                <a:rPr lang="en-US" sz="1800" dirty="0"/>
                <a:t> </a:t>
              </a:r>
              <a:r>
                <a:rPr lang="en-US" sz="1800" dirty="0" err="1"/>
                <a:t>manusia</a:t>
              </a:r>
              <a:r>
                <a:rPr lang="en-US" sz="1800" dirty="0"/>
                <a:t> </a:t>
              </a:r>
              <a:r>
                <a:rPr lang="en-US" sz="1800" dirty="0" err="1"/>
                <a:t>sebagai</a:t>
              </a:r>
              <a:r>
                <a:rPr lang="en-US" sz="1800" dirty="0"/>
                <a:t> </a:t>
              </a:r>
              <a:r>
                <a:rPr lang="en-US" sz="1800" dirty="0" err="1"/>
                <a:t>pelindung</a:t>
              </a:r>
              <a:r>
                <a:rPr lang="en-US" sz="1800" dirty="0"/>
                <a:t> </a:t>
              </a:r>
              <a:r>
                <a:rPr lang="en-US" sz="1800" dirty="0" err="1" smtClean="0"/>
                <a:t>ﬁsik</a:t>
              </a:r>
              <a:r>
                <a:rPr lang="en-US" sz="1800" dirty="0" smtClean="0"/>
                <a:t> </a:t>
              </a:r>
              <a:r>
                <a:rPr lang="en-US" sz="1800" dirty="0" err="1"/>
                <a:t>terhadap</a:t>
              </a:r>
              <a:r>
                <a:rPr lang="en-US" sz="1800" dirty="0"/>
                <a:t> </a:t>
              </a:r>
              <a:r>
                <a:rPr lang="en-US" sz="1800" dirty="0" err="1"/>
                <a:t>kerusakan</a:t>
              </a:r>
              <a:r>
                <a:rPr lang="en-US" sz="1800" dirty="0"/>
                <a:t> </a:t>
              </a:r>
              <a:r>
                <a:rPr lang="en-US" sz="1800" dirty="0" err="1"/>
                <a:t>pantai</a:t>
              </a:r>
              <a:r>
                <a:rPr lang="en-US" sz="1800" dirty="0"/>
                <a:t>, </a:t>
              </a:r>
              <a:r>
                <a:rPr lang="en-US" sz="1800" dirty="0" err="1"/>
                <a:t>sumber</a:t>
              </a:r>
              <a:r>
                <a:rPr lang="en-US" sz="1800" dirty="0"/>
                <a:t> </a:t>
              </a:r>
              <a:r>
                <a:rPr lang="en-US" sz="1800" dirty="0" err="1"/>
                <a:t>daya</a:t>
              </a:r>
              <a:r>
                <a:rPr lang="en-US" sz="1800" dirty="0"/>
                <a:t> </a:t>
              </a:r>
              <a:r>
                <a:rPr lang="en-US" sz="1800" dirty="0" err="1"/>
                <a:t>hayati</a:t>
              </a:r>
              <a:r>
                <a:rPr lang="en-US" sz="1800" dirty="0"/>
                <a:t>, </a:t>
              </a:r>
              <a:r>
                <a:rPr lang="en-US" sz="1800" dirty="0" err="1"/>
                <a:t>dan</a:t>
              </a:r>
              <a:r>
                <a:rPr lang="en-US" sz="1800" dirty="0"/>
                <a:t> </a:t>
              </a:r>
              <a:r>
                <a:rPr lang="en-US" sz="1800" dirty="0" err="1"/>
                <a:t>objek</a:t>
              </a:r>
              <a:r>
                <a:rPr lang="en-US" sz="1800" dirty="0"/>
                <a:t> </a:t>
              </a:r>
              <a:r>
                <a:rPr lang="en-US" sz="1800" dirty="0" err="1"/>
                <a:t>wisata</a:t>
              </a:r>
              <a:r>
                <a:rPr lang="en-US" sz="1800" dirty="0"/>
                <a:t>.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560892" y="4296394"/>
              <a:ext cx="15103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id.wikipedia.org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4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15" y="57150"/>
            <a:ext cx="8686800" cy="696521"/>
          </a:xfrm>
        </p:spPr>
        <p:txBody>
          <a:bodyPr>
            <a:normAutofit/>
          </a:bodyPr>
          <a:lstStyle/>
          <a:p>
            <a:pPr algn="l"/>
            <a:r>
              <a:rPr lang="id-ID" sz="28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A. </a:t>
            </a:r>
            <a:r>
              <a:rPr lang="en-US" sz="28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KLASIFIKASI SUMBER DAYA ALAM</a:t>
            </a:r>
            <a:endParaRPr lang="id-ID" sz="2800" b="1" dirty="0">
              <a:solidFill>
                <a:srgbClr val="7030A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2421" y="771737"/>
            <a:ext cx="8588260" cy="3793979"/>
            <a:chOff x="372421" y="771737"/>
            <a:chExt cx="8588260" cy="3793979"/>
          </a:xfrm>
        </p:grpSpPr>
        <p:sp>
          <p:nvSpPr>
            <p:cNvPr id="5" name="TextBox 4"/>
            <p:cNvSpPr txBox="1"/>
            <p:nvPr/>
          </p:nvSpPr>
          <p:spPr>
            <a:xfrm>
              <a:off x="372421" y="771737"/>
              <a:ext cx="8342039" cy="82108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81620" tIns="40810" rIns="81620" bIns="40810" rtlCol="0">
              <a:spAutoFit/>
            </a:bodyPr>
            <a:lstStyle/>
            <a:p>
              <a:pPr algn="just"/>
              <a:r>
                <a:rPr lang="en-US" dirty="0" err="1"/>
                <a:t>Semua</a:t>
              </a:r>
              <a:r>
                <a:rPr lang="en-US" dirty="0"/>
                <a:t> </a:t>
              </a:r>
              <a:r>
                <a:rPr lang="en-US" dirty="0" err="1"/>
                <a:t>potensi</a:t>
              </a:r>
              <a:r>
                <a:rPr lang="en-US" dirty="0"/>
                <a:t> </a:t>
              </a:r>
              <a:r>
                <a:rPr lang="en-US" dirty="0" err="1"/>
                <a:t>alam</a:t>
              </a:r>
              <a:r>
                <a:rPr lang="en-US" dirty="0"/>
                <a:t>, </a:t>
              </a:r>
              <a:r>
                <a:rPr lang="en-US" dirty="0" err="1"/>
                <a:t>baik</a:t>
              </a:r>
              <a:r>
                <a:rPr lang="en-US" dirty="0"/>
                <a:t> </a:t>
              </a:r>
              <a:r>
                <a:rPr lang="en-US" dirty="0" err="1"/>
                <a:t>benda</a:t>
              </a:r>
              <a:r>
                <a:rPr lang="en-US" dirty="0"/>
                <a:t> </a:t>
              </a:r>
              <a:r>
                <a:rPr lang="en-US" dirty="0" err="1"/>
                <a:t>mati</a:t>
              </a:r>
              <a:r>
                <a:rPr lang="en-US" dirty="0"/>
                <a:t> </a:t>
              </a:r>
              <a:r>
                <a:rPr lang="en-US" dirty="0" err="1"/>
                <a:t>maupun</a:t>
              </a:r>
              <a:r>
                <a:rPr lang="en-US" dirty="0"/>
                <a:t> </a:t>
              </a:r>
              <a:r>
                <a:rPr lang="en-US" dirty="0" err="1"/>
                <a:t>makhluk</a:t>
              </a:r>
              <a:r>
                <a:rPr lang="en-US" dirty="0"/>
                <a:t> </a:t>
              </a:r>
              <a:r>
                <a:rPr lang="en-US" dirty="0" err="1"/>
                <a:t>hidup</a:t>
              </a:r>
              <a:r>
                <a:rPr lang="en-US" dirty="0"/>
                <a:t> yang </a:t>
              </a:r>
              <a:r>
                <a:rPr lang="en-US" dirty="0" err="1"/>
                <a:t>bermanfaat</a:t>
              </a:r>
              <a:r>
                <a:rPr lang="en-US" dirty="0"/>
                <a:t> </a:t>
              </a:r>
              <a:r>
                <a:rPr lang="en-US" dirty="0" err="1"/>
                <a:t>bagi</a:t>
              </a:r>
              <a:r>
                <a:rPr lang="en-US" dirty="0"/>
                <a:t> </a:t>
              </a:r>
              <a:r>
                <a:rPr lang="en-US" dirty="0" err="1"/>
                <a:t>manusia</a:t>
              </a:r>
              <a:r>
                <a:rPr lang="en-US" dirty="0"/>
                <a:t> </a:t>
              </a:r>
              <a:r>
                <a:rPr lang="en-US" dirty="0" err="1"/>
                <a:t>untuk</a:t>
              </a:r>
              <a:r>
                <a:rPr lang="en-US" dirty="0"/>
                <a:t> </a:t>
              </a:r>
              <a:r>
                <a:rPr lang="en-US" dirty="0" err="1"/>
                <a:t>memenuhi</a:t>
              </a:r>
              <a:r>
                <a:rPr lang="en-US" dirty="0"/>
                <a:t> </a:t>
              </a:r>
              <a:r>
                <a:rPr lang="en-US" dirty="0" err="1"/>
                <a:t>kebutuhannya</a:t>
              </a:r>
              <a:r>
                <a:rPr lang="en-US" dirty="0"/>
                <a:t> </a:t>
              </a:r>
              <a:r>
                <a:rPr lang="en-US" dirty="0" err="1"/>
                <a:t>disebut</a:t>
              </a:r>
              <a:r>
                <a:rPr lang="en-US" dirty="0"/>
                <a:t> </a:t>
              </a:r>
              <a:r>
                <a:rPr lang="en-US" dirty="0" err="1"/>
                <a:t>sumber</a:t>
              </a:r>
              <a:r>
                <a:rPr lang="en-US" dirty="0"/>
                <a:t> </a:t>
              </a:r>
              <a:r>
                <a:rPr lang="en-US" dirty="0" err="1"/>
                <a:t>daya</a:t>
              </a:r>
              <a:r>
                <a:rPr lang="en-US" dirty="0"/>
                <a:t> </a:t>
              </a:r>
              <a:r>
                <a:rPr lang="en-US" dirty="0" err="1" smtClean="0"/>
                <a:t>alam</a:t>
              </a:r>
              <a:r>
                <a:rPr lang="en-US" dirty="0" smtClean="0"/>
                <a:t>. </a:t>
              </a:r>
              <a:r>
                <a:rPr lang="en-US" dirty="0" err="1" smtClean="0"/>
                <a:t>Sumber</a:t>
              </a:r>
              <a:r>
                <a:rPr lang="en-US" dirty="0" smtClean="0"/>
                <a:t> </a:t>
              </a:r>
              <a:r>
                <a:rPr lang="en-US" dirty="0" err="1" smtClean="0"/>
                <a:t>daya</a:t>
              </a:r>
              <a:r>
                <a:rPr lang="en-US" dirty="0" smtClean="0"/>
                <a:t> </a:t>
              </a:r>
              <a:r>
                <a:rPr lang="en-US" dirty="0" err="1" smtClean="0"/>
                <a:t>alam</a:t>
              </a:r>
              <a:r>
                <a:rPr lang="en-US" dirty="0" smtClean="0"/>
                <a:t> </a:t>
              </a:r>
              <a:r>
                <a:rPr lang="en-US" dirty="0" err="1" smtClean="0"/>
                <a:t>dapat</a:t>
              </a:r>
              <a:r>
                <a:rPr lang="en-US" dirty="0" smtClean="0"/>
                <a:t> </a:t>
              </a:r>
              <a:r>
                <a:rPr lang="en-US" dirty="0" err="1" smtClean="0"/>
                <a:t>diklasifikasikan</a:t>
              </a:r>
              <a:r>
                <a:rPr lang="en-US" dirty="0" smtClean="0"/>
                <a:t> </a:t>
              </a:r>
              <a:r>
                <a:rPr lang="en-US" dirty="0" err="1" smtClean="0"/>
                <a:t>berdasarkan</a:t>
              </a:r>
              <a:r>
                <a:rPr lang="en-US" dirty="0" smtClean="0"/>
                <a:t> </a:t>
              </a:r>
              <a:r>
                <a:rPr lang="en-US" dirty="0" err="1" smtClean="0"/>
                <a:t>sifat</a:t>
              </a:r>
              <a:r>
                <a:rPr lang="en-US" dirty="0" smtClean="0"/>
                <a:t>, </a:t>
              </a:r>
              <a:r>
                <a:rPr lang="en-US" dirty="0" err="1" smtClean="0"/>
                <a:t>jenis</a:t>
              </a:r>
              <a:r>
                <a:rPr lang="en-US" dirty="0" smtClean="0"/>
                <a:t>, </a:t>
              </a:r>
              <a:r>
                <a:rPr lang="en-US" dirty="0" err="1" smtClean="0"/>
                <a:t>dan</a:t>
              </a:r>
              <a:r>
                <a:rPr lang="en-US" dirty="0" smtClean="0"/>
                <a:t> </a:t>
              </a:r>
              <a:r>
                <a:rPr lang="en-US" dirty="0" err="1" smtClean="0"/>
                <a:t>potensinya</a:t>
              </a:r>
              <a:r>
                <a:rPr lang="en-US" dirty="0" smtClean="0"/>
                <a:t>. </a:t>
              </a:r>
              <a:endParaRPr lang="id-ID" dirty="0">
                <a:cs typeface="Times New Roman" pitchFamily="18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72421" y="1822516"/>
              <a:ext cx="8588260" cy="2743200"/>
              <a:chOff x="372421" y="1822516"/>
              <a:chExt cx="8588260" cy="27432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92"/>
              <a:stretch/>
            </p:blipFill>
            <p:spPr>
              <a:xfrm>
                <a:off x="372421" y="1822516"/>
                <a:ext cx="8342039" cy="2743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 rot="16200000">
                <a:off x="8050336" y="3655370"/>
                <a:ext cx="157447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>
                    <a:hlinkClick r:id="rId3"/>
                  </a:rPr>
                  <a:t>Sumber</a:t>
                </a:r>
                <a:r>
                  <a:rPr lang="en-US" sz="1000" dirty="0">
                    <a:hlinkClick r:id="rId3"/>
                  </a:rPr>
                  <a:t> : en.wikipedia.org </a:t>
                </a:r>
                <a:endParaRPr lang="en-US" sz="1000" dirty="0"/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750"/>
            <a:ext cx="914400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895350"/>
            <a:ext cx="2247900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  <a:ea typeface="Calibri" panose="020F0502020204030204" pitchFamily="34" charset="0"/>
              </a:rPr>
              <a:t>Ekoregion</a:t>
            </a:r>
            <a:r>
              <a:rPr lang="en-US" sz="1800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ea typeface="Calibri" panose="020F0502020204030204" pitchFamily="34" charset="0"/>
              </a:rPr>
              <a:t>laut</a:t>
            </a:r>
            <a:r>
              <a:rPr lang="en-US" sz="1800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adalah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wilayah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perairan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laut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dengan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komposisi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spesies</a:t>
            </a:r>
            <a:r>
              <a:rPr lang="en-US" sz="1800" dirty="0">
                <a:ea typeface="Calibri" panose="020F0502020204030204" pitchFamily="34" charset="0"/>
              </a:rPr>
              <a:t> yang </a:t>
            </a:r>
            <a:r>
              <a:rPr lang="en-US" sz="1800" dirty="0" err="1">
                <a:ea typeface="Calibri" panose="020F0502020204030204" pitchFamily="34" charset="0"/>
              </a:rPr>
              <a:t>relatif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homogen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dan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berbeda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dengan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wilayah</a:t>
            </a:r>
            <a:r>
              <a:rPr lang="en-US" sz="1800" dirty="0">
                <a:ea typeface="Calibri" panose="020F0502020204030204" pitchFamily="34" charset="0"/>
              </a:rPr>
              <a:t> yang </a:t>
            </a:r>
            <a:r>
              <a:rPr lang="en-US" sz="1800" dirty="0" err="1" smtClean="0">
                <a:ea typeface="Calibri" panose="020F0502020204030204" pitchFamily="34" charset="0"/>
              </a:rPr>
              <a:t>berdekatan</a:t>
            </a:r>
            <a:r>
              <a:rPr lang="en-US" sz="1800" dirty="0" smtClean="0">
                <a:ea typeface="Calibri" panose="020F0502020204030204" pitchFamily="34" charset="0"/>
              </a:rPr>
              <a:t>. Indonesia </a:t>
            </a:r>
            <a:r>
              <a:rPr lang="en-US" sz="1800" dirty="0" err="1" smtClean="0">
                <a:ea typeface="Calibri" panose="020F0502020204030204" pitchFamily="34" charset="0"/>
              </a:rPr>
              <a:t>memiliki</a:t>
            </a:r>
            <a:r>
              <a:rPr lang="en-US" sz="1800" dirty="0" smtClean="0">
                <a:ea typeface="Calibri" panose="020F0502020204030204" pitchFamily="34" charset="0"/>
              </a:rPr>
              <a:t> 18 </a:t>
            </a:r>
            <a:r>
              <a:rPr lang="en-US" sz="1800" dirty="0" err="1" smtClean="0">
                <a:ea typeface="Calibri" panose="020F0502020204030204" pitchFamily="34" charset="0"/>
              </a:rPr>
              <a:t>ekoregion</a:t>
            </a:r>
            <a:r>
              <a:rPr lang="en-US" sz="1800" dirty="0" smtClean="0"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ea typeface="Calibri" panose="020F0502020204030204" pitchFamily="34" charset="0"/>
              </a:rPr>
              <a:t>laut</a:t>
            </a:r>
            <a:r>
              <a:rPr lang="en-US" sz="1800" dirty="0" smtClean="0"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ea typeface="Calibri" panose="020F0502020204030204" pitchFamily="34" charset="0"/>
              </a:rPr>
              <a:t>termasuk</a:t>
            </a:r>
            <a:r>
              <a:rPr lang="en-US" sz="1800" dirty="0" smtClean="0"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ea typeface="Calibri" panose="020F0502020204030204" pitchFamily="34" charset="0"/>
              </a:rPr>
              <a:t>Samudra</a:t>
            </a:r>
            <a:r>
              <a:rPr lang="en-US" sz="1800" dirty="0" smtClean="0">
                <a:ea typeface="Calibri" panose="020F0502020204030204" pitchFamily="34" charset="0"/>
              </a:rPr>
              <a:t>, </a:t>
            </a:r>
            <a:r>
              <a:rPr lang="en-US" sz="1800" dirty="0" err="1" smtClean="0">
                <a:ea typeface="Calibri" panose="020F0502020204030204" pitchFamily="34" charset="0"/>
              </a:rPr>
              <a:t>Selat</a:t>
            </a:r>
            <a:r>
              <a:rPr lang="en-US" sz="1800" dirty="0" smtClean="0"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ea typeface="Calibri" panose="020F0502020204030204" pitchFamily="34" charset="0"/>
              </a:rPr>
              <a:t>dan</a:t>
            </a:r>
            <a:r>
              <a:rPr lang="en-US" sz="1800" dirty="0" smtClean="0"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ea typeface="Calibri" panose="020F0502020204030204" pitchFamily="34" charset="0"/>
              </a:rPr>
              <a:t>Laut</a:t>
            </a:r>
            <a:r>
              <a:rPr lang="en-US" sz="1800" dirty="0" smtClean="0">
                <a:ea typeface="Calibri" panose="020F0502020204030204" pitchFamily="34" charset="0"/>
              </a:rPr>
              <a:t>.</a:t>
            </a:r>
            <a:endParaRPr lang="en-US" sz="1800" dirty="0"/>
          </a:p>
        </p:txBody>
      </p:sp>
      <p:grpSp>
        <p:nvGrpSpPr>
          <p:cNvPr id="3" name="Group 2"/>
          <p:cNvGrpSpPr/>
          <p:nvPr/>
        </p:nvGrpSpPr>
        <p:grpSpPr>
          <a:xfrm>
            <a:off x="3020778" y="849264"/>
            <a:ext cx="5171204" cy="3583445"/>
            <a:chOff x="3020778" y="849264"/>
            <a:chExt cx="5171204" cy="3583445"/>
          </a:xfrm>
        </p:grpSpPr>
        <p:sp>
          <p:nvSpPr>
            <p:cNvPr id="12" name="Rectangle 11"/>
            <p:cNvSpPr/>
            <p:nvPr/>
          </p:nvSpPr>
          <p:spPr>
            <a:xfrm>
              <a:off x="3037577" y="849264"/>
              <a:ext cx="2401167" cy="1668305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697" r="-10837" b="-14901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3048487" y="849264"/>
              <a:ext cx="1485413" cy="4600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>
                  <a:solidFill>
                    <a:schemeClr val="bg1"/>
                  </a:solidFill>
                </a:rPr>
                <a:t>Samudra</a:t>
              </a:r>
              <a:r>
                <a:rPr lang="en-US" kern="1200" dirty="0" smtClean="0">
                  <a:solidFill>
                    <a:schemeClr val="bg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bg1"/>
                  </a:solidFill>
                </a:rPr>
                <a:t>Hindia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48487" y="2503482"/>
              <a:ext cx="165942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err="1" smtClean="0">
                  <a:hlinkClick r:id="rId3"/>
                </a:rPr>
                <a:t>Sumber</a:t>
              </a:r>
              <a:r>
                <a:rPr lang="en-US" sz="700" dirty="0" smtClean="0">
                  <a:hlinkClick r:id="rId3"/>
                </a:rPr>
                <a:t> : </a:t>
              </a:r>
              <a:r>
                <a:rPr lang="en-US" sz="700" dirty="0" err="1" smtClean="0">
                  <a:hlinkClick r:id="rId3"/>
                </a:rPr>
                <a:t>marionberaudias</a:t>
              </a:r>
              <a:r>
                <a:rPr lang="en-US" sz="700" dirty="0" smtClean="0">
                  <a:hlinkClick r:id="rId3"/>
                </a:rPr>
                <a:t>, </a:t>
              </a:r>
              <a:r>
                <a:rPr lang="en-US" sz="700" dirty="0">
                  <a:hlinkClick r:id="rId3"/>
                </a:rPr>
                <a:t>pixabay.com</a:t>
              </a:r>
              <a:endParaRPr lang="en-US" sz="7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91200" y="849265"/>
              <a:ext cx="2400782" cy="1679702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000" t="-13636" r="-26000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5791200" y="867699"/>
              <a:ext cx="1530789" cy="313250"/>
            </a:xfrm>
            <a:prstGeom prst="rect">
              <a:avLst/>
            </a:prstGeom>
            <a:solidFill>
              <a:schemeClr val="accent4">
                <a:lumMod val="50000"/>
                <a:alpha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>
                  <a:solidFill>
                    <a:schemeClr val="bg1"/>
                  </a:solidFill>
                </a:rPr>
                <a:t>Selat</a:t>
              </a:r>
              <a:r>
                <a:rPr lang="en-US" kern="1200" dirty="0" smtClean="0">
                  <a:solidFill>
                    <a:schemeClr val="bg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bg1"/>
                  </a:solidFill>
                </a:rPr>
                <a:t>Malaka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1200" y="2517569"/>
              <a:ext cx="114967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err="1" smtClean="0">
                  <a:solidFill>
                    <a:schemeClr val="bg1"/>
                  </a:solidFill>
                  <a:hlinkClick r:id="rId5"/>
                </a:rPr>
                <a:t>Sumber</a:t>
              </a:r>
              <a:r>
                <a:rPr lang="en-US" sz="700" dirty="0">
                  <a:solidFill>
                    <a:schemeClr val="bg1"/>
                  </a:solidFill>
                  <a:hlinkClick r:id="rId5"/>
                </a:rPr>
                <a:t> : </a:t>
              </a:r>
              <a:r>
                <a:rPr lang="en-US" sz="700" dirty="0" smtClean="0">
                  <a:solidFill>
                    <a:schemeClr val="bg1"/>
                  </a:solidFill>
                  <a:hlinkClick r:id="rId5"/>
                </a:rPr>
                <a:t>tribunnews.com 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37577" y="2724150"/>
              <a:ext cx="2401167" cy="1459995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3162" r="-7178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3037576" y="2725076"/>
              <a:ext cx="1382023" cy="36832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740" tIns="78740" rIns="78740" bIns="7874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>
                  <a:solidFill>
                    <a:schemeClr val="bg1"/>
                  </a:solidFill>
                </a:rPr>
                <a:t>Laut</a:t>
              </a:r>
              <a:r>
                <a:rPr lang="en-US" kern="1200" dirty="0" smtClean="0">
                  <a:solidFill>
                    <a:schemeClr val="bg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bg1"/>
                  </a:solidFill>
                </a:rPr>
                <a:t>Natuna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20778" y="4211642"/>
              <a:ext cx="134043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err="1" smtClean="0">
                  <a:hlinkClick r:id="rId3"/>
                </a:rPr>
                <a:t>Sumber</a:t>
              </a:r>
              <a:r>
                <a:rPr lang="en-US" sz="700" dirty="0" smtClean="0">
                  <a:hlinkClick r:id="rId3"/>
                </a:rPr>
                <a:t> : </a:t>
              </a:r>
              <a:r>
                <a:rPr lang="en-US" sz="700" dirty="0" err="1" smtClean="0">
                  <a:hlinkClick r:id="rId3"/>
                </a:rPr>
                <a:t>bukohsk</a:t>
              </a:r>
              <a:r>
                <a:rPr lang="en-US" sz="700" dirty="0" smtClean="0">
                  <a:hlinkClick r:id="rId3"/>
                </a:rPr>
                <a:t>, </a:t>
              </a:r>
              <a:r>
                <a:rPr lang="en-US" sz="700" dirty="0">
                  <a:hlinkClick r:id="rId3"/>
                </a:rPr>
                <a:t>pixabay.com</a:t>
              </a:r>
              <a:endParaRPr lang="en-US" sz="7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80417" y="2725076"/>
              <a:ext cx="2411564" cy="1507578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t="-10576" r="-17000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5780417" y="2725076"/>
              <a:ext cx="1524000" cy="39556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>
                  <a:solidFill>
                    <a:schemeClr val="bg1"/>
                  </a:solidFill>
                </a:rPr>
                <a:t>Selat</a:t>
              </a:r>
              <a:r>
                <a:rPr lang="en-US" kern="1200" dirty="0" smtClean="0">
                  <a:solidFill>
                    <a:schemeClr val="bg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bg1"/>
                  </a:solidFill>
                </a:rPr>
                <a:t>Karimata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80417" y="4232654"/>
              <a:ext cx="99738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err="1" smtClean="0">
                  <a:solidFill>
                    <a:schemeClr val="bg1"/>
                  </a:solidFill>
                  <a:hlinkClick r:id="rId5"/>
                </a:rPr>
                <a:t>Sumber</a:t>
              </a:r>
              <a:r>
                <a:rPr lang="en-US" sz="700" dirty="0">
                  <a:solidFill>
                    <a:schemeClr val="bg1"/>
                  </a:solidFill>
                  <a:hlinkClick r:id="rId5"/>
                </a:rPr>
                <a:t> : </a:t>
              </a:r>
              <a:r>
                <a:rPr lang="en-US" sz="700" dirty="0" smtClean="0">
                  <a:solidFill>
                    <a:schemeClr val="bg1"/>
                  </a:solidFill>
                  <a:hlinkClick r:id="rId5"/>
                </a:rPr>
                <a:t>setkab.go.id 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81001" y="209550"/>
            <a:ext cx="8305799" cy="527617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3200" b="1" dirty="0"/>
              <a:t>Ekoregion Laut Indonesia</a:t>
            </a:r>
          </a:p>
        </p:txBody>
      </p:sp>
    </p:spTree>
    <p:extLst>
      <p:ext uri="{BB962C8B-B14F-4D97-AF65-F5344CB8AC3E}">
        <p14:creationId xmlns:p14="http://schemas.microsoft.com/office/powerpoint/2010/main" val="23264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1" y="241082"/>
            <a:ext cx="8305799" cy="466061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800" b="1" dirty="0"/>
              <a:t>POTENSI &amp; PERSEBARAN SUMBER DAYA PARIWISATA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783431"/>
            <a:ext cx="8142891" cy="3780804"/>
            <a:chOff x="381000" y="783431"/>
            <a:chExt cx="8142891" cy="37808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859725"/>
              <a:ext cx="4713891" cy="3484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81000" y="783431"/>
              <a:ext cx="3276599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800" dirty="0"/>
                <a:t>Pariwisata merupakan sektor yang paling potensial mendatangkan devisa. Selain itu, pariwisata juga paling mudah menciptakan lapangan kerja. </a:t>
              </a:r>
              <a:r>
                <a:rPr lang="sv-SE" sz="1800" dirty="0" smtClean="0"/>
                <a:t>          Di </a:t>
              </a:r>
              <a:r>
                <a:rPr lang="sv-SE" sz="1800" dirty="0"/>
                <a:t>lingkungan negara-negara ASEAN, peringkat daya saing pariwisata Indonesia berada di urutan ke-4 setelah Singapura, Malaysia, dan Thailand. Potensi pariwisata Indonesia di </a:t>
              </a:r>
              <a:r>
                <a:rPr lang="sv-SE" sz="1800" dirty="0" smtClean="0"/>
                <a:t>antaranya wisata alam, budaya, dan buatan. </a:t>
              </a:r>
              <a:endParaRPr lang="en-US" sz="1800" dirty="0" smtClean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10000" y="4318014"/>
              <a:ext cx="1337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pixabay.com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5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5517" y="209550"/>
            <a:ext cx="3329683" cy="4047461"/>
            <a:chOff x="175517" y="209550"/>
            <a:chExt cx="3329683" cy="4047461"/>
          </a:xfrm>
        </p:grpSpPr>
        <p:sp>
          <p:nvSpPr>
            <p:cNvPr id="7" name="Rectangle 6"/>
            <p:cNvSpPr/>
            <p:nvPr/>
          </p:nvSpPr>
          <p:spPr>
            <a:xfrm>
              <a:off x="181302" y="840691"/>
              <a:ext cx="3323898" cy="34163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800" dirty="0" err="1" smtClean="0">
                  <a:ea typeface="Calibri" panose="020F0502020204030204" pitchFamily="34" charset="0"/>
                </a:rPr>
                <a:t>Wisata</a:t>
              </a:r>
              <a:r>
                <a:rPr lang="en-US" sz="1800" dirty="0" smtClean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alam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adalah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bentuk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kegiatan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rekreasi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dan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pariwisata</a:t>
              </a:r>
              <a:r>
                <a:rPr lang="en-US" sz="1800" dirty="0">
                  <a:ea typeface="Calibri" panose="020F0502020204030204" pitchFamily="34" charset="0"/>
                </a:rPr>
                <a:t> yang </a:t>
              </a:r>
              <a:r>
                <a:rPr lang="en-US" sz="1800" dirty="0" err="1">
                  <a:ea typeface="Calibri" panose="020F0502020204030204" pitchFamily="34" charset="0"/>
                </a:rPr>
                <a:t>memanfaatkan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potensi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sumber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daya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alam</a:t>
              </a:r>
              <a:r>
                <a:rPr lang="en-US" sz="1800" dirty="0">
                  <a:ea typeface="Calibri" panose="020F0502020204030204" pitchFamily="34" charset="0"/>
                </a:rPr>
                <a:t>, </a:t>
              </a:r>
              <a:r>
                <a:rPr lang="en-US" sz="1800" dirty="0" err="1">
                  <a:ea typeface="Calibri" panose="020F0502020204030204" pitchFamily="34" charset="0"/>
                </a:rPr>
                <a:t>baik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dalam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keadaan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alami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maupun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setelah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ada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usaha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budi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daya</a:t>
              </a:r>
              <a:r>
                <a:rPr lang="en-US" sz="1800" dirty="0" smtClean="0">
                  <a:ea typeface="Calibri" panose="020F0502020204030204" pitchFamily="34" charset="0"/>
                </a:rPr>
                <a:t>.</a:t>
              </a:r>
            </a:p>
            <a:p>
              <a:endParaRPr lang="en-US" sz="1800" dirty="0"/>
            </a:p>
            <a:p>
              <a:r>
                <a:rPr lang="en-US" sz="1800" dirty="0" err="1"/>
                <a:t>Daya</a:t>
              </a:r>
              <a:r>
                <a:rPr lang="en-US" sz="1800" dirty="0"/>
                <a:t> </a:t>
              </a:r>
              <a:r>
                <a:rPr lang="en-US" sz="1800" dirty="0" err="1"/>
                <a:t>tarik</a:t>
              </a:r>
              <a:r>
                <a:rPr lang="en-US" sz="1800" dirty="0"/>
                <a:t> </a:t>
              </a:r>
              <a:r>
                <a:rPr lang="en-US" sz="1800" dirty="0" err="1"/>
                <a:t>wisata</a:t>
              </a:r>
              <a:r>
                <a:rPr lang="en-US" sz="1800" dirty="0"/>
                <a:t> </a:t>
              </a:r>
              <a:r>
                <a:rPr lang="en-US" sz="1800" dirty="0" err="1"/>
                <a:t>ini</a:t>
              </a:r>
              <a:r>
                <a:rPr lang="en-US" sz="1800" dirty="0"/>
                <a:t> </a:t>
              </a:r>
              <a:r>
                <a:rPr lang="en-US" sz="1800" dirty="0" err="1"/>
                <a:t>berupa</a:t>
              </a:r>
              <a:r>
                <a:rPr lang="en-US" sz="1800" dirty="0"/>
                <a:t> </a:t>
              </a:r>
              <a:r>
                <a:rPr lang="en-US" sz="1800" dirty="0" err="1"/>
                <a:t>keanekaragaman</a:t>
              </a:r>
              <a:r>
                <a:rPr lang="en-US" sz="1800" dirty="0"/>
                <a:t> </a:t>
              </a:r>
              <a:r>
                <a:rPr lang="en-US" sz="1800" dirty="0" err="1"/>
                <a:t>dan</a:t>
              </a:r>
              <a:r>
                <a:rPr lang="en-US" sz="1800" dirty="0"/>
                <a:t> </a:t>
              </a:r>
              <a:r>
                <a:rPr lang="en-US" sz="1800" dirty="0" err="1"/>
                <a:t>keunikan</a:t>
              </a:r>
              <a:r>
                <a:rPr lang="en-US" sz="1800" dirty="0"/>
                <a:t> </a:t>
              </a:r>
              <a:r>
                <a:rPr lang="en-US" sz="1800" dirty="0" err="1"/>
                <a:t>lingkungan</a:t>
              </a:r>
              <a:r>
                <a:rPr lang="en-US" sz="1800" dirty="0"/>
                <a:t> </a:t>
              </a:r>
              <a:r>
                <a:rPr lang="en-US" sz="1800" dirty="0" err="1"/>
                <a:t>alam</a:t>
              </a:r>
              <a:r>
                <a:rPr lang="en-US" sz="1800" dirty="0"/>
                <a:t>. Hal </a:t>
              </a:r>
              <a:r>
                <a:rPr lang="en-US" sz="1800" dirty="0" err="1"/>
                <a:t>ini</a:t>
              </a:r>
              <a:r>
                <a:rPr lang="en-US" sz="1800" dirty="0"/>
                <a:t> </a:t>
              </a:r>
              <a:r>
                <a:rPr lang="en-US" sz="1800" dirty="0" err="1"/>
                <a:t>terdapat</a:t>
              </a:r>
              <a:r>
                <a:rPr lang="en-US" sz="1800" dirty="0"/>
                <a:t> </a:t>
              </a:r>
              <a:r>
                <a:rPr lang="en-US" sz="1800" dirty="0" err="1"/>
                <a:t>baik</a:t>
              </a:r>
              <a:r>
                <a:rPr lang="en-US" sz="1800" dirty="0"/>
                <a:t> di </a:t>
              </a:r>
              <a:r>
                <a:rPr lang="en-US" sz="1800" dirty="0" err="1"/>
                <a:t>wilayah</a:t>
              </a:r>
              <a:r>
                <a:rPr lang="en-US" sz="1800" dirty="0"/>
                <a:t> </a:t>
              </a:r>
              <a:r>
                <a:rPr lang="en-US" sz="1800" dirty="0" err="1"/>
                <a:t>perairan</a:t>
              </a:r>
              <a:r>
                <a:rPr lang="en-US" sz="1800" dirty="0"/>
                <a:t> </a:t>
              </a:r>
              <a:r>
                <a:rPr lang="en-US" sz="1800" dirty="0" err="1" smtClean="0"/>
                <a:t>laut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maupun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daratan</a:t>
              </a:r>
              <a:r>
                <a:rPr lang="en-US" sz="1800" dirty="0" smtClean="0"/>
                <a:t>. </a:t>
              </a:r>
              <a:endParaRPr lang="en-US" sz="1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517" y="209550"/>
              <a:ext cx="3329683" cy="46606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</p:spPr>
          <p:txBody>
            <a:bodyPr wrap="square" lIns="34836" tIns="17417" rIns="34836" bIns="17417" rtlCol="0">
              <a:spAutoFit/>
            </a:bodyPr>
            <a:lstStyle/>
            <a:p>
              <a:pPr algn="ctr"/>
              <a:r>
                <a:rPr lang="en-US" sz="2800" b="1" dirty="0" err="1"/>
                <a:t>Wisata</a:t>
              </a:r>
              <a:r>
                <a:rPr lang="en-US" sz="2800" b="1" dirty="0"/>
                <a:t> </a:t>
              </a:r>
              <a:r>
                <a:rPr lang="en-US" sz="2800" b="1" dirty="0" err="1"/>
                <a:t>alam</a:t>
              </a:r>
              <a:endParaRPr lang="id-ID" sz="28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13616" y="140789"/>
            <a:ext cx="4896984" cy="4442051"/>
            <a:chOff x="3713616" y="140789"/>
            <a:chExt cx="4896984" cy="4442051"/>
          </a:xfrm>
        </p:grpSpPr>
        <p:sp>
          <p:nvSpPr>
            <p:cNvPr id="13" name="Rectangle 12"/>
            <p:cNvSpPr/>
            <p:nvPr/>
          </p:nvSpPr>
          <p:spPr>
            <a:xfrm>
              <a:off x="3760915" y="151149"/>
              <a:ext cx="2344567" cy="1916906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000" r="-26000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3759829" y="1623764"/>
              <a:ext cx="1572590" cy="44429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i="1" kern="1200" dirty="0" smtClean="0">
                  <a:solidFill>
                    <a:schemeClr val="bg1"/>
                  </a:solidFill>
                </a:rPr>
                <a:t>Pink beach</a:t>
              </a:r>
              <a:r>
                <a:rPr lang="en-US" sz="1500" kern="1200" dirty="0" smtClean="0">
                  <a:solidFill>
                    <a:schemeClr val="bg1"/>
                  </a:solidFill>
                </a:rPr>
                <a:t>, Lombok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60915" y="2037161"/>
              <a:ext cx="20762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hlinkClick r:id="rId3"/>
                </a:rPr>
                <a:t>Sumber</a:t>
              </a:r>
              <a:r>
                <a:rPr lang="en-US" sz="900" dirty="0" smtClean="0">
                  <a:hlinkClick r:id="rId3"/>
                </a:rPr>
                <a:t> : </a:t>
              </a:r>
              <a:r>
                <a:rPr lang="en-US" sz="900" dirty="0" err="1" smtClean="0">
                  <a:hlinkClick r:id="rId3"/>
                </a:rPr>
                <a:t>marionberaudias</a:t>
              </a:r>
              <a:r>
                <a:rPr lang="en-US" sz="900" dirty="0" smtClean="0">
                  <a:hlinkClick r:id="rId3"/>
                </a:rPr>
                <a:t>, </a:t>
              </a:r>
              <a:r>
                <a:rPr lang="en-US" sz="900" dirty="0">
                  <a:hlinkClick r:id="rId3"/>
                </a:rPr>
                <a:t>pixabay.com</a:t>
              </a:r>
              <a:endParaRPr lang="en-US" sz="9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74146" y="140789"/>
              <a:ext cx="2236454" cy="1927266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6372750" y="140789"/>
              <a:ext cx="1856849" cy="4600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err="1" smtClean="0">
                  <a:solidFill>
                    <a:schemeClr val="bg1"/>
                  </a:solidFill>
                </a:rPr>
                <a:t>Gunung</a:t>
              </a:r>
              <a:r>
                <a:rPr lang="en-US" sz="1500" kern="1200" baseline="0" dirty="0" smtClean="0">
                  <a:solidFill>
                    <a:schemeClr val="bg1"/>
                  </a:solidFill>
                </a:rPr>
                <a:t> </a:t>
              </a:r>
              <a:r>
                <a:rPr lang="en-US" sz="1500" kern="1200" baseline="0" dirty="0" err="1" smtClean="0">
                  <a:solidFill>
                    <a:schemeClr val="bg1"/>
                  </a:solidFill>
                </a:rPr>
                <a:t>Bromo-Semeru</a:t>
              </a:r>
              <a:r>
                <a:rPr lang="en-US" sz="1500" kern="1200" baseline="0" dirty="0" smtClean="0">
                  <a:solidFill>
                    <a:schemeClr val="bg1"/>
                  </a:solidFill>
                </a:rPr>
                <a:t>, </a:t>
              </a:r>
              <a:r>
                <a:rPr lang="en-US" sz="1500" kern="1200" baseline="0" dirty="0" err="1" smtClean="0">
                  <a:solidFill>
                    <a:schemeClr val="bg1"/>
                  </a:solidFill>
                </a:rPr>
                <a:t>Jawa</a:t>
              </a:r>
              <a:r>
                <a:rPr lang="en-US" sz="1500" kern="1200" baseline="0" dirty="0" smtClean="0">
                  <a:solidFill>
                    <a:schemeClr val="bg1"/>
                  </a:solidFill>
                </a:rPr>
                <a:t> Tengah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72750" y="2068055"/>
              <a:ext cx="14221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solidFill>
                    <a:schemeClr val="bg1"/>
                  </a:solidFill>
                  <a:hlinkClick r:id="rId5"/>
                </a:rPr>
                <a:t>Sumber</a:t>
              </a:r>
              <a:r>
                <a:rPr lang="en-US" sz="900" dirty="0">
                  <a:solidFill>
                    <a:schemeClr val="bg1"/>
                  </a:solidFill>
                  <a:hlinkClick r:id="rId5"/>
                </a:rPr>
                <a:t> : </a:t>
              </a:r>
              <a:r>
                <a:rPr lang="en-US" sz="900" dirty="0" smtClean="0">
                  <a:solidFill>
                    <a:schemeClr val="bg1"/>
                  </a:solidFill>
                  <a:hlinkClick r:id="rId5"/>
                </a:rPr>
                <a:t>tribunnews.com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59692" y="2296622"/>
              <a:ext cx="2345790" cy="2103928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481" r="-17923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3760915" y="3867150"/>
              <a:ext cx="1577657" cy="533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bg1"/>
                  </a:solidFill>
                </a:rPr>
                <a:t>Air </a:t>
              </a:r>
              <a:r>
                <a:rPr lang="en-US" sz="1500" kern="1200" dirty="0" err="1" smtClean="0">
                  <a:solidFill>
                    <a:schemeClr val="bg1"/>
                  </a:solidFill>
                </a:rPr>
                <a:t>terjun</a:t>
              </a:r>
              <a:r>
                <a:rPr lang="en-US" sz="1500" kern="1200" dirty="0" smtClean="0">
                  <a:solidFill>
                    <a:schemeClr val="bg1"/>
                  </a:solidFill>
                </a:rPr>
                <a:t> </a:t>
              </a:r>
              <a:r>
                <a:rPr lang="en-US" sz="1500" kern="1200" dirty="0" err="1" smtClean="0">
                  <a:solidFill>
                    <a:schemeClr val="bg1"/>
                  </a:solidFill>
                </a:rPr>
                <a:t>Nyarai</a:t>
              </a:r>
              <a:r>
                <a:rPr lang="en-US" sz="1500" kern="1200" dirty="0" smtClean="0">
                  <a:solidFill>
                    <a:schemeClr val="bg1"/>
                  </a:solidFill>
                </a:rPr>
                <a:t>, </a:t>
              </a:r>
              <a:r>
                <a:rPr lang="en-US" sz="1500" kern="1200" dirty="0" err="1" smtClean="0">
                  <a:solidFill>
                    <a:schemeClr val="bg1"/>
                  </a:solidFill>
                </a:rPr>
                <a:t>Pariaman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13616" y="4352008"/>
              <a:ext cx="16722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hlinkClick r:id="rId3"/>
                </a:rPr>
                <a:t>Sumber</a:t>
              </a:r>
              <a:r>
                <a:rPr lang="en-US" sz="900" dirty="0" smtClean="0">
                  <a:hlinkClick r:id="rId3"/>
                </a:rPr>
                <a:t> : </a:t>
              </a:r>
              <a:r>
                <a:rPr lang="en-US" sz="900" dirty="0" err="1" smtClean="0">
                  <a:hlinkClick r:id="rId3"/>
                </a:rPr>
                <a:t>bukohsk</a:t>
              </a:r>
              <a:r>
                <a:rPr lang="en-US" sz="900" dirty="0" smtClean="0">
                  <a:hlinkClick r:id="rId3"/>
                </a:rPr>
                <a:t>, </a:t>
              </a:r>
              <a:r>
                <a:rPr lang="en-US" sz="900" dirty="0">
                  <a:hlinkClick r:id="rId3"/>
                </a:rPr>
                <a:t>pixabay.com</a:t>
              </a:r>
              <a:endParaRPr lang="en-US" sz="9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400800" y="2275662"/>
              <a:ext cx="2209800" cy="2086302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7332" r="-15636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6400800" y="2296622"/>
              <a:ext cx="1447800" cy="59156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0" tIns="88900" rIns="88900" bIns="8890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err="1" smtClean="0">
                  <a:solidFill>
                    <a:schemeClr val="bg1"/>
                  </a:solidFill>
                </a:rPr>
                <a:t>Kebun</a:t>
              </a:r>
              <a:r>
                <a:rPr lang="en-US" sz="1500" kern="1200" baseline="0" dirty="0" smtClean="0">
                  <a:solidFill>
                    <a:schemeClr val="bg1"/>
                  </a:solidFill>
                </a:rPr>
                <a:t> </a:t>
              </a:r>
              <a:r>
                <a:rPr lang="en-US" sz="1500" kern="1200" baseline="0" dirty="0" err="1" smtClean="0">
                  <a:solidFill>
                    <a:schemeClr val="bg1"/>
                  </a:solidFill>
                </a:rPr>
                <a:t>stroberi</a:t>
              </a:r>
              <a:r>
                <a:rPr lang="en-US" sz="1500" kern="1200" baseline="0" dirty="0" smtClean="0">
                  <a:solidFill>
                    <a:schemeClr val="bg1"/>
                  </a:solidFill>
                </a:rPr>
                <a:t>, </a:t>
              </a:r>
              <a:r>
                <a:rPr lang="en-US" sz="1500" kern="1200" baseline="0" dirty="0" err="1" smtClean="0">
                  <a:solidFill>
                    <a:schemeClr val="bg1"/>
                  </a:solidFill>
                </a:rPr>
                <a:t>Lembang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72750" y="4336669"/>
              <a:ext cx="122822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solidFill>
                    <a:schemeClr val="bg1"/>
                  </a:solidFill>
                  <a:hlinkClick r:id="rId5"/>
                </a:rPr>
                <a:t>Sumber</a:t>
              </a:r>
              <a:r>
                <a:rPr lang="en-US" sz="900" dirty="0">
                  <a:solidFill>
                    <a:schemeClr val="bg1"/>
                  </a:solidFill>
                  <a:hlinkClick r:id="rId5"/>
                </a:rPr>
                <a:t> : </a:t>
              </a:r>
              <a:r>
                <a:rPr lang="en-US" sz="900" dirty="0" smtClean="0">
                  <a:solidFill>
                    <a:schemeClr val="bg1"/>
                  </a:solidFill>
                  <a:hlinkClick r:id="rId5"/>
                </a:rPr>
                <a:t>setkab.go.id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20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4800" y="114658"/>
            <a:ext cx="3348076" cy="4123661"/>
            <a:chOff x="304800" y="114658"/>
            <a:chExt cx="3348076" cy="4123661"/>
          </a:xfrm>
        </p:grpSpPr>
        <p:sp>
          <p:nvSpPr>
            <p:cNvPr id="7" name="Rectangle 6"/>
            <p:cNvSpPr/>
            <p:nvPr/>
          </p:nvSpPr>
          <p:spPr>
            <a:xfrm>
              <a:off x="304800" y="745055"/>
              <a:ext cx="3348076" cy="34932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700" dirty="0" err="1" smtClean="0">
                  <a:ea typeface="Calibri" panose="020F0502020204030204" pitchFamily="34" charset="0"/>
                </a:rPr>
                <a:t>Wisata</a:t>
              </a:r>
              <a:r>
                <a:rPr lang="en-US" sz="1700" dirty="0" smtClean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budaya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adalah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perjalanan</a:t>
              </a:r>
              <a:r>
                <a:rPr lang="en-US" sz="1700" dirty="0">
                  <a:ea typeface="Calibri" panose="020F0502020204030204" pitchFamily="34" charset="0"/>
                </a:rPr>
                <a:t> yang </a:t>
              </a:r>
              <a:r>
                <a:rPr lang="en-US" sz="1700" dirty="0" err="1">
                  <a:ea typeface="Calibri" panose="020F0502020204030204" pitchFamily="34" charset="0"/>
                </a:rPr>
                <a:t>dilakukan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untuk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memperluas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pandangan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hidup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dengan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cara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mengunjungi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tempat</a:t>
              </a:r>
              <a:r>
                <a:rPr lang="en-US" sz="1700" dirty="0">
                  <a:ea typeface="Calibri" panose="020F0502020204030204" pitchFamily="34" charset="0"/>
                </a:rPr>
                <a:t> lain </a:t>
              </a:r>
              <a:r>
                <a:rPr lang="en-US" sz="1700" dirty="0" err="1">
                  <a:ea typeface="Calibri" panose="020F0502020204030204" pitchFamily="34" charset="0"/>
                </a:rPr>
                <a:t>atau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ke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luar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negeri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untuk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mempelajari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keadaan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rakyat</a:t>
              </a:r>
              <a:r>
                <a:rPr lang="en-US" sz="1700" dirty="0">
                  <a:ea typeface="Calibri" panose="020F0502020204030204" pitchFamily="34" charset="0"/>
                </a:rPr>
                <a:t>, </a:t>
              </a:r>
              <a:r>
                <a:rPr lang="en-US" sz="1700" dirty="0" err="1">
                  <a:ea typeface="Calibri" panose="020F0502020204030204" pitchFamily="34" charset="0"/>
                </a:rPr>
                <a:t>kebiasaan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dan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adat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istiadat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mereka</a:t>
              </a:r>
              <a:r>
                <a:rPr lang="en-US" sz="1700" dirty="0">
                  <a:ea typeface="Calibri" panose="020F0502020204030204" pitchFamily="34" charset="0"/>
                </a:rPr>
                <a:t>, </a:t>
              </a:r>
              <a:r>
                <a:rPr lang="en-US" sz="1700" dirty="0" err="1">
                  <a:ea typeface="Calibri" panose="020F0502020204030204" pitchFamily="34" charset="0"/>
                </a:rPr>
                <a:t>cara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hidup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mereka</a:t>
              </a:r>
              <a:r>
                <a:rPr lang="en-US" sz="1700" dirty="0">
                  <a:ea typeface="Calibri" panose="020F0502020204030204" pitchFamily="34" charset="0"/>
                </a:rPr>
                <a:t>, </a:t>
              </a:r>
              <a:r>
                <a:rPr lang="en-US" sz="1700" dirty="0" err="1">
                  <a:ea typeface="Calibri" panose="020F0502020204030204" pitchFamily="34" charset="0"/>
                </a:rPr>
                <a:t>serta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kebudayaan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dan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seni</a:t>
              </a:r>
              <a:r>
                <a:rPr lang="en-US" sz="1700" dirty="0">
                  <a:ea typeface="Calibri" panose="020F0502020204030204" pitchFamily="34" charset="0"/>
                </a:rPr>
                <a:t> </a:t>
              </a:r>
              <a:r>
                <a:rPr lang="en-US" sz="1700" dirty="0" err="1">
                  <a:ea typeface="Calibri" panose="020F0502020204030204" pitchFamily="34" charset="0"/>
                </a:rPr>
                <a:t>mereka</a:t>
              </a:r>
              <a:r>
                <a:rPr lang="en-US" sz="1700" dirty="0" smtClean="0">
                  <a:ea typeface="Calibri" panose="020F0502020204030204" pitchFamily="34" charset="0"/>
                </a:rPr>
                <a:t>.</a:t>
              </a:r>
            </a:p>
            <a:p>
              <a:endParaRPr lang="en-US" sz="1700" dirty="0"/>
            </a:p>
            <a:p>
              <a:r>
                <a:rPr lang="en-US" sz="1700" dirty="0" err="1"/>
                <a:t>Wisata</a:t>
              </a:r>
              <a:r>
                <a:rPr lang="en-US" sz="1700" dirty="0"/>
                <a:t> </a:t>
              </a:r>
              <a:r>
                <a:rPr lang="en-US" sz="1700" dirty="0" err="1"/>
                <a:t>budaya</a:t>
              </a:r>
              <a:r>
                <a:rPr lang="en-US" sz="1700" dirty="0"/>
                <a:t> </a:t>
              </a:r>
              <a:r>
                <a:rPr lang="en-US" sz="1700" dirty="0" err="1"/>
                <a:t>antara</a:t>
              </a:r>
              <a:r>
                <a:rPr lang="en-US" sz="1700" dirty="0"/>
                <a:t> lain </a:t>
              </a:r>
              <a:r>
                <a:rPr lang="en-US" sz="1700" dirty="0" err="1"/>
                <a:t>mencakup</a:t>
              </a:r>
              <a:r>
                <a:rPr lang="en-US" sz="1700" dirty="0"/>
                <a:t> </a:t>
              </a:r>
              <a:r>
                <a:rPr lang="en-US" sz="1700" dirty="0" err="1"/>
                <a:t>wisata</a:t>
              </a:r>
              <a:r>
                <a:rPr lang="en-US" sz="1700" dirty="0"/>
                <a:t> </a:t>
              </a:r>
              <a:r>
                <a:rPr lang="en-US" sz="1700" dirty="0" err="1"/>
                <a:t>warisan</a:t>
              </a:r>
              <a:r>
                <a:rPr lang="en-US" sz="1700" dirty="0"/>
                <a:t> </a:t>
              </a:r>
              <a:r>
                <a:rPr lang="en-US" sz="1700" dirty="0" err="1"/>
                <a:t>budaya</a:t>
              </a:r>
              <a:r>
                <a:rPr lang="en-US" sz="1700" dirty="0"/>
                <a:t> </a:t>
              </a:r>
              <a:r>
                <a:rPr lang="en-US" sz="1700" dirty="0" err="1"/>
                <a:t>dan</a:t>
              </a:r>
              <a:r>
                <a:rPr lang="en-US" sz="1700" dirty="0"/>
                <a:t> </a:t>
              </a:r>
              <a:r>
                <a:rPr lang="en-US" sz="1700" dirty="0" err="1"/>
                <a:t>sejarah</a:t>
              </a:r>
              <a:r>
                <a:rPr lang="en-US" sz="1700" dirty="0"/>
                <a:t>, </a:t>
              </a:r>
              <a:r>
                <a:rPr lang="en-US" sz="1700" dirty="0" err="1"/>
                <a:t>wisata</a:t>
              </a:r>
              <a:r>
                <a:rPr lang="en-US" sz="1700" dirty="0"/>
                <a:t> </a:t>
              </a:r>
              <a:r>
                <a:rPr lang="en-US" sz="1700" dirty="0" err="1"/>
                <a:t>belanja</a:t>
              </a:r>
              <a:r>
                <a:rPr lang="en-US" sz="1700" dirty="0"/>
                <a:t> </a:t>
              </a:r>
              <a:r>
                <a:rPr lang="en-US" sz="1700" dirty="0" err="1"/>
                <a:t>dan</a:t>
              </a:r>
              <a:r>
                <a:rPr lang="en-US" sz="1700" dirty="0"/>
                <a:t> </a:t>
              </a:r>
              <a:r>
                <a:rPr lang="en-US" sz="1700" dirty="0" err="1"/>
                <a:t>kuliner</a:t>
              </a:r>
              <a:r>
                <a:rPr lang="en-US" sz="1700" dirty="0"/>
                <a:t>, </a:t>
              </a:r>
              <a:r>
                <a:rPr lang="en-US" sz="1700" dirty="0" err="1"/>
                <a:t>serta</a:t>
              </a:r>
              <a:r>
                <a:rPr lang="en-US" sz="1700" dirty="0"/>
                <a:t> </a:t>
              </a:r>
              <a:r>
                <a:rPr lang="en-US" sz="1700" dirty="0" err="1"/>
                <a:t>wisata</a:t>
              </a:r>
              <a:r>
                <a:rPr lang="en-US" sz="1700" dirty="0"/>
                <a:t> </a:t>
              </a:r>
              <a:r>
                <a:rPr lang="en-US" sz="1700" dirty="0" err="1"/>
                <a:t>kota</a:t>
              </a:r>
              <a:r>
                <a:rPr lang="en-US" sz="1700" dirty="0"/>
                <a:t> </a:t>
              </a:r>
              <a:r>
                <a:rPr lang="en-US" sz="1700" dirty="0" err="1"/>
                <a:t>dan</a:t>
              </a:r>
              <a:r>
                <a:rPr lang="en-US" sz="1700" dirty="0"/>
                <a:t> </a:t>
              </a:r>
              <a:r>
                <a:rPr lang="en-US" sz="1700" dirty="0" err="1"/>
                <a:t>desa</a:t>
              </a:r>
              <a:r>
                <a:rPr lang="en-US" sz="1700" dirty="0"/>
                <a:t>.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3193" y="114658"/>
              <a:ext cx="3329683" cy="46606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</p:spPr>
          <p:txBody>
            <a:bodyPr wrap="square" lIns="34836" tIns="17417" rIns="34836" bIns="17417" rtlCol="0">
              <a:spAutoFit/>
            </a:bodyPr>
            <a:lstStyle/>
            <a:p>
              <a:pPr algn="ctr"/>
              <a:r>
                <a:rPr lang="en-US" sz="2800" b="1" dirty="0" err="1"/>
                <a:t>Wisata</a:t>
              </a:r>
              <a:r>
                <a:rPr lang="en-US" sz="2800" b="1" dirty="0"/>
                <a:t> </a:t>
              </a:r>
              <a:r>
                <a:rPr lang="en-US" sz="2800" b="1" dirty="0" err="1"/>
                <a:t>budaya</a:t>
              </a:r>
              <a:endParaRPr lang="en-US" sz="28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13616" y="140789"/>
            <a:ext cx="4896984" cy="4442051"/>
            <a:chOff x="3713616" y="140789"/>
            <a:chExt cx="4896984" cy="4442051"/>
          </a:xfrm>
        </p:grpSpPr>
        <p:sp>
          <p:nvSpPr>
            <p:cNvPr id="41" name="Rectangle 40"/>
            <p:cNvSpPr/>
            <p:nvPr/>
          </p:nvSpPr>
          <p:spPr>
            <a:xfrm>
              <a:off x="3754348" y="151149"/>
              <a:ext cx="2351134" cy="1916906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000" r="-15000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3754348" y="1781050"/>
              <a:ext cx="1584224" cy="27795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err="1" smtClean="0">
                  <a:solidFill>
                    <a:schemeClr val="bg1"/>
                  </a:solidFill>
                </a:rPr>
                <a:t>Tana</a:t>
              </a:r>
              <a:r>
                <a:rPr lang="en-US" sz="1500" kern="1200" dirty="0" smtClean="0">
                  <a:solidFill>
                    <a:schemeClr val="bg1"/>
                  </a:solidFill>
                </a:rPr>
                <a:t> </a:t>
              </a:r>
              <a:r>
                <a:rPr lang="en-US" sz="1500" kern="1200" dirty="0" err="1" smtClean="0">
                  <a:solidFill>
                    <a:schemeClr val="bg1"/>
                  </a:solidFill>
                </a:rPr>
                <a:t>Toraja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13616" y="2068055"/>
              <a:ext cx="20762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hlinkClick r:id="rId3"/>
                </a:rPr>
                <a:t>Sumber</a:t>
              </a:r>
              <a:r>
                <a:rPr lang="en-US" sz="900" dirty="0" smtClean="0">
                  <a:hlinkClick r:id="rId3"/>
                </a:rPr>
                <a:t> : </a:t>
              </a:r>
              <a:r>
                <a:rPr lang="en-US" sz="900" dirty="0" err="1" smtClean="0">
                  <a:hlinkClick r:id="rId3"/>
                </a:rPr>
                <a:t>marionberaudias</a:t>
              </a:r>
              <a:r>
                <a:rPr lang="en-US" sz="900" dirty="0" smtClean="0">
                  <a:hlinkClick r:id="rId3"/>
                </a:rPr>
                <a:t>, </a:t>
              </a:r>
              <a:r>
                <a:rPr lang="en-US" sz="900" dirty="0">
                  <a:hlinkClick r:id="rId3"/>
                </a:rPr>
                <a:t>pixabay.com</a:t>
              </a:r>
              <a:endParaRPr lang="en-US" sz="9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4146" y="140789"/>
              <a:ext cx="2236454" cy="1927266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6372750" y="140789"/>
              <a:ext cx="1856849" cy="4600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err="1" smtClean="0">
                  <a:solidFill>
                    <a:schemeClr val="bg1"/>
                  </a:solidFill>
                </a:rPr>
                <a:t>Gunung</a:t>
              </a:r>
              <a:r>
                <a:rPr lang="en-US" sz="1500" kern="1200" baseline="0" dirty="0" smtClean="0">
                  <a:solidFill>
                    <a:schemeClr val="bg1"/>
                  </a:solidFill>
                </a:rPr>
                <a:t> </a:t>
              </a:r>
              <a:r>
                <a:rPr lang="en-US" sz="1500" kern="1200" baseline="0" dirty="0" err="1" smtClean="0">
                  <a:solidFill>
                    <a:schemeClr val="bg1"/>
                  </a:solidFill>
                </a:rPr>
                <a:t>Bromo-Semeru</a:t>
              </a:r>
              <a:r>
                <a:rPr lang="en-US" sz="1500" kern="1200" baseline="0" dirty="0" smtClean="0">
                  <a:solidFill>
                    <a:schemeClr val="bg1"/>
                  </a:solidFill>
                </a:rPr>
                <a:t>, </a:t>
              </a:r>
              <a:r>
                <a:rPr lang="en-US" sz="1500" kern="1200" baseline="0" dirty="0" err="1" smtClean="0">
                  <a:solidFill>
                    <a:schemeClr val="bg1"/>
                  </a:solidFill>
                </a:rPr>
                <a:t>Jawa</a:t>
              </a:r>
              <a:r>
                <a:rPr lang="en-US" sz="1500" kern="1200" baseline="0" dirty="0" smtClean="0">
                  <a:solidFill>
                    <a:schemeClr val="bg1"/>
                  </a:solidFill>
                </a:rPr>
                <a:t> Tengah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72750" y="2068055"/>
              <a:ext cx="14221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solidFill>
                    <a:schemeClr val="bg1"/>
                  </a:solidFill>
                  <a:hlinkClick r:id="rId5"/>
                </a:rPr>
                <a:t>Sumber</a:t>
              </a:r>
              <a:r>
                <a:rPr lang="en-US" sz="900" dirty="0">
                  <a:solidFill>
                    <a:schemeClr val="bg1"/>
                  </a:solidFill>
                  <a:hlinkClick r:id="rId5"/>
                </a:rPr>
                <a:t> : </a:t>
              </a:r>
              <a:r>
                <a:rPr lang="en-US" sz="900" dirty="0" smtClean="0">
                  <a:solidFill>
                    <a:schemeClr val="bg1"/>
                  </a:solidFill>
                  <a:hlinkClick r:id="rId5"/>
                </a:rPr>
                <a:t>tribunnews.com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759692" y="2296622"/>
              <a:ext cx="2345790" cy="2103928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481" r="-17923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3760915" y="3867150"/>
              <a:ext cx="1577657" cy="533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bg1"/>
                  </a:solidFill>
                </a:rPr>
                <a:t>Air </a:t>
              </a:r>
              <a:r>
                <a:rPr lang="en-US" sz="1500" kern="1200" dirty="0" err="1" smtClean="0">
                  <a:solidFill>
                    <a:schemeClr val="bg1"/>
                  </a:solidFill>
                </a:rPr>
                <a:t>terjun</a:t>
              </a:r>
              <a:r>
                <a:rPr lang="en-US" sz="1500" kern="1200" dirty="0" smtClean="0">
                  <a:solidFill>
                    <a:schemeClr val="bg1"/>
                  </a:solidFill>
                </a:rPr>
                <a:t> </a:t>
              </a:r>
              <a:r>
                <a:rPr lang="en-US" sz="1500" kern="1200" dirty="0" err="1" smtClean="0">
                  <a:solidFill>
                    <a:schemeClr val="bg1"/>
                  </a:solidFill>
                </a:rPr>
                <a:t>Nyarai</a:t>
              </a:r>
              <a:r>
                <a:rPr lang="en-US" sz="1500" kern="1200" dirty="0" smtClean="0">
                  <a:solidFill>
                    <a:schemeClr val="bg1"/>
                  </a:solidFill>
                </a:rPr>
                <a:t>, </a:t>
              </a:r>
              <a:r>
                <a:rPr lang="en-US" sz="1500" kern="1200" dirty="0" err="1" smtClean="0">
                  <a:solidFill>
                    <a:schemeClr val="bg1"/>
                  </a:solidFill>
                </a:rPr>
                <a:t>Pariaman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13616" y="4352008"/>
              <a:ext cx="16722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hlinkClick r:id="rId3"/>
                </a:rPr>
                <a:t>Sumber</a:t>
              </a:r>
              <a:r>
                <a:rPr lang="en-US" sz="900" dirty="0" smtClean="0">
                  <a:hlinkClick r:id="rId3"/>
                </a:rPr>
                <a:t> : </a:t>
              </a:r>
              <a:r>
                <a:rPr lang="en-US" sz="900" dirty="0" err="1" smtClean="0">
                  <a:hlinkClick r:id="rId3"/>
                </a:rPr>
                <a:t>bukohsk</a:t>
              </a:r>
              <a:r>
                <a:rPr lang="en-US" sz="900" dirty="0" smtClean="0">
                  <a:hlinkClick r:id="rId3"/>
                </a:rPr>
                <a:t>, </a:t>
              </a:r>
              <a:r>
                <a:rPr lang="en-US" sz="900" dirty="0">
                  <a:hlinkClick r:id="rId3"/>
                </a:rPr>
                <a:t>pixabay.com</a:t>
              </a:r>
              <a:endParaRPr lang="en-US" sz="9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400800" y="2275662"/>
              <a:ext cx="2209800" cy="2086302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7332" r="-15636"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Rectangle 38"/>
            <p:cNvSpPr/>
            <p:nvPr/>
          </p:nvSpPr>
          <p:spPr>
            <a:xfrm>
              <a:off x="6400800" y="2296622"/>
              <a:ext cx="1447800" cy="59156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0" tIns="88900" rIns="88900" bIns="8890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err="1" smtClean="0">
                  <a:solidFill>
                    <a:schemeClr val="bg1"/>
                  </a:solidFill>
                </a:rPr>
                <a:t>Kebun</a:t>
              </a:r>
              <a:r>
                <a:rPr lang="en-US" sz="1500" kern="1200" baseline="0" dirty="0" smtClean="0">
                  <a:solidFill>
                    <a:schemeClr val="bg1"/>
                  </a:solidFill>
                </a:rPr>
                <a:t> </a:t>
              </a:r>
              <a:r>
                <a:rPr lang="en-US" sz="1500" kern="1200" baseline="0" dirty="0" err="1" smtClean="0">
                  <a:solidFill>
                    <a:schemeClr val="bg1"/>
                  </a:solidFill>
                </a:rPr>
                <a:t>stroberi</a:t>
              </a:r>
              <a:r>
                <a:rPr lang="en-US" sz="1500" kern="1200" baseline="0" dirty="0" smtClean="0">
                  <a:solidFill>
                    <a:schemeClr val="bg1"/>
                  </a:solidFill>
                </a:rPr>
                <a:t>, </a:t>
              </a:r>
              <a:r>
                <a:rPr lang="en-US" sz="1500" kern="1200" baseline="0" dirty="0" err="1" smtClean="0">
                  <a:solidFill>
                    <a:schemeClr val="bg1"/>
                  </a:solidFill>
                </a:rPr>
                <a:t>Lembang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372750" y="4336669"/>
              <a:ext cx="122822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solidFill>
                    <a:schemeClr val="bg1"/>
                  </a:solidFill>
                  <a:hlinkClick r:id="rId5"/>
                </a:rPr>
                <a:t>Sumber</a:t>
              </a:r>
              <a:r>
                <a:rPr lang="en-US" sz="900" dirty="0">
                  <a:solidFill>
                    <a:schemeClr val="bg1"/>
                  </a:solidFill>
                  <a:hlinkClick r:id="rId5"/>
                </a:rPr>
                <a:t> : </a:t>
              </a:r>
              <a:r>
                <a:rPr lang="en-US" sz="900" dirty="0" smtClean="0">
                  <a:solidFill>
                    <a:schemeClr val="bg1"/>
                  </a:solidFill>
                  <a:hlinkClick r:id="rId5"/>
                </a:rPr>
                <a:t>setkab.go.id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4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8374" y="149742"/>
            <a:ext cx="4167882" cy="4250808"/>
            <a:chOff x="378374" y="149742"/>
            <a:chExt cx="4167882" cy="4250808"/>
          </a:xfrm>
        </p:grpSpPr>
        <p:sp>
          <p:nvSpPr>
            <p:cNvPr id="9" name="Rectangle 8"/>
            <p:cNvSpPr/>
            <p:nvPr/>
          </p:nvSpPr>
          <p:spPr>
            <a:xfrm>
              <a:off x="378374" y="707231"/>
              <a:ext cx="4167882" cy="369331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800" dirty="0" err="1" smtClean="0">
                  <a:ea typeface="Calibri" panose="020F0502020204030204" pitchFamily="34" charset="0"/>
                </a:rPr>
                <a:t>Wisata</a:t>
              </a:r>
              <a:r>
                <a:rPr lang="en-US" sz="1800" dirty="0" smtClean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buatan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adalah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kegiatan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rekreasi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dan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pariwisata</a:t>
              </a:r>
              <a:r>
                <a:rPr lang="en-US" sz="1800" dirty="0">
                  <a:ea typeface="Calibri" panose="020F0502020204030204" pitchFamily="34" charset="0"/>
                </a:rPr>
                <a:t> yang </a:t>
              </a:r>
              <a:r>
                <a:rPr lang="en-US" sz="1800" dirty="0" err="1">
                  <a:ea typeface="Calibri" panose="020F0502020204030204" pitchFamily="34" charset="0"/>
                </a:rPr>
                <a:t>memanfaatkan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objek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wisata</a:t>
              </a:r>
              <a:r>
                <a:rPr lang="en-US" sz="1800" dirty="0">
                  <a:ea typeface="Calibri" panose="020F0502020204030204" pitchFamily="34" charset="0"/>
                </a:rPr>
                <a:t> yang </a:t>
              </a:r>
              <a:r>
                <a:rPr lang="en-US" sz="1800" dirty="0" err="1">
                  <a:ea typeface="Calibri" panose="020F0502020204030204" pitchFamily="34" charset="0"/>
                </a:rPr>
                <a:t>sangat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dipengaruhi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oleh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upaya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dan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aktivitas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manusia</a:t>
              </a:r>
              <a:r>
                <a:rPr lang="en-US" sz="1800" dirty="0">
                  <a:ea typeface="Calibri" panose="020F0502020204030204" pitchFamily="34" charset="0"/>
                </a:rPr>
                <a:t>. </a:t>
              </a:r>
              <a:r>
                <a:rPr lang="en-US" sz="1800" dirty="0" err="1">
                  <a:ea typeface="Calibri" panose="020F0502020204030204" pitchFamily="34" charset="0"/>
                </a:rPr>
                <a:t>Wisata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buatan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mencakup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wisata</a:t>
              </a:r>
              <a:r>
                <a:rPr lang="en-US" sz="1800" dirty="0">
                  <a:ea typeface="Calibri" panose="020F0502020204030204" pitchFamily="34" charset="0"/>
                </a:rPr>
                <a:t> MICE (</a:t>
              </a:r>
              <a:r>
                <a:rPr lang="en-US" sz="1800" i="1" dirty="0">
                  <a:ea typeface="Calibri" panose="020F0502020204030204" pitchFamily="34" charset="0"/>
                </a:rPr>
                <a:t>meeting, incentive, </a:t>
              </a:r>
              <a:r>
                <a:rPr lang="en-US" sz="1800" i="1" dirty="0" smtClean="0">
                  <a:ea typeface="Calibri" panose="020F0502020204030204" pitchFamily="34" charset="0"/>
                </a:rPr>
                <a:t>convention</a:t>
              </a:r>
              <a:r>
                <a:rPr lang="en-US" sz="1800" dirty="0" smtClean="0">
                  <a:ea typeface="Calibri" panose="020F0502020204030204" pitchFamily="34" charset="0"/>
                </a:rPr>
                <a:t>), </a:t>
              </a:r>
              <a:r>
                <a:rPr lang="en-US" sz="1800" dirty="0" err="1">
                  <a:ea typeface="Calibri" panose="020F0502020204030204" pitchFamily="34" charset="0"/>
                </a:rPr>
                <a:t>wisata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olahraga</a:t>
              </a:r>
              <a:r>
                <a:rPr lang="en-US" sz="1800" dirty="0">
                  <a:ea typeface="Calibri" panose="020F0502020204030204" pitchFamily="34" charset="0"/>
                </a:rPr>
                <a:t>, </a:t>
              </a:r>
              <a:r>
                <a:rPr lang="en-US" sz="1800" dirty="0" err="1">
                  <a:ea typeface="Calibri" panose="020F0502020204030204" pitchFamily="34" charset="0"/>
                </a:rPr>
                <a:t>dan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wisata</a:t>
              </a:r>
              <a:r>
                <a:rPr lang="en-US" sz="1800" dirty="0"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</a:rPr>
                <a:t>terintegrasi</a:t>
              </a:r>
              <a:r>
                <a:rPr lang="en-US" sz="1800" dirty="0" smtClean="0">
                  <a:ea typeface="Calibri" panose="020F0502020204030204" pitchFamily="34" charset="0"/>
                </a:rPr>
                <a:t>.</a:t>
              </a:r>
            </a:p>
            <a:p>
              <a:endParaRPr lang="en-US" sz="1800" dirty="0"/>
            </a:p>
            <a:p>
              <a:r>
                <a:rPr lang="en-US" sz="1800" dirty="0" err="1" smtClean="0"/>
                <a:t>Contoh</a:t>
              </a:r>
              <a:r>
                <a:rPr lang="en-US" sz="1800" dirty="0" smtClean="0"/>
                <a:t> </a:t>
              </a:r>
              <a:r>
                <a:rPr lang="en-US" sz="1800" dirty="0" err="1"/>
                <a:t>objek</a:t>
              </a:r>
              <a:r>
                <a:rPr lang="en-US" sz="1800" dirty="0"/>
                <a:t> </a:t>
              </a:r>
              <a:r>
                <a:rPr lang="en-US" sz="1800" dirty="0" err="1"/>
                <a:t>wisata</a:t>
              </a:r>
              <a:r>
                <a:rPr lang="en-US" sz="1800" dirty="0"/>
                <a:t> </a:t>
              </a:r>
              <a:r>
                <a:rPr lang="en-US" sz="1800" dirty="0" err="1"/>
                <a:t>buatan</a:t>
              </a:r>
              <a:r>
                <a:rPr lang="en-US" sz="1800" dirty="0"/>
                <a:t> </a:t>
              </a:r>
              <a:r>
                <a:rPr lang="en-US" sz="1800" dirty="0" err="1" smtClean="0"/>
                <a:t>antara</a:t>
              </a:r>
              <a:r>
                <a:rPr lang="en-US" sz="1800" dirty="0" smtClean="0"/>
                <a:t> lain </a:t>
              </a:r>
              <a:r>
                <a:rPr lang="en-US" sz="1800" dirty="0" err="1"/>
                <a:t>fasilitas</a:t>
              </a:r>
              <a:r>
                <a:rPr lang="en-US" sz="1800" dirty="0"/>
                <a:t> </a:t>
              </a:r>
              <a:r>
                <a:rPr lang="en-US" sz="1800" dirty="0" err="1"/>
                <a:t>rekreasi</a:t>
              </a:r>
              <a:r>
                <a:rPr lang="en-US" sz="1800" dirty="0"/>
                <a:t> </a:t>
              </a:r>
              <a:r>
                <a:rPr lang="en-US" sz="1800" dirty="0" err="1"/>
                <a:t>dan</a:t>
              </a:r>
              <a:r>
                <a:rPr lang="en-US" sz="1800" dirty="0"/>
                <a:t> </a:t>
              </a:r>
              <a:r>
                <a:rPr lang="en-US" sz="1800" dirty="0" err="1"/>
                <a:t>hiburan</a:t>
              </a:r>
              <a:r>
                <a:rPr lang="en-US" sz="1800" dirty="0"/>
                <a:t>/</a:t>
              </a:r>
              <a:r>
                <a:rPr lang="en-US" sz="1800" dirty="0" err="1"/>
                <a:t>taman</a:t>
              </a:r>
              <a:r>
                <a:rPr lang="en-US" sz="1800" dirty="0"/>
                <a:t> </a:t>
              </a:r>
              <a:r>
                <a:rPr lang="en-US" sz="1800" dirty="0" err="1"/>
                <a:t>bertema</a:t>
              </a:r>
              <a:r>
                <a:rPr lang="en-US" sz="1800" dirty="0"/>
                <a:t>, </a:t>
              </a:r>
              <a:r>
                <a:rPr lang="en-US" sz="1800" dirty="0" err="1"/>
                <a:t>fasilitas</a:t>
              </a:r>
              <a:r>
                <a:rPr lang="en-US" sz="1800" dirty="0"/>
                <a:t> </a:t>
              </a:r>
              <a:r>
                <a:rPr lang="en-US" sz="1800" dirty="0" err="1"/>
                <a:t>peristirahatan</a:t>
              </a:r>
              <a:r>
                <a:rPr lang="en-US" sz="1800" dirty="0"/>
                <a:t> </a:t>
              </a:r>
              <a:r>
                <a:rPr lang="en-US" sz="1800" dirty="0" err="1"/>
                <a:t>terpadu</a:t>
              </a:r>
              <a:r>
                <a:rPr lang="en-US" sz="1800" dirty="0"/>
                <a:t> (</a:t>
              </a:r>
              <a:r>
                <a:rPr lang="en-US" sz="1800" i="1" dirty="0"/>
                <a:t>integrated resort</a:t>
              </a:r>
              <a:r>
                <a:rPr lang="en-US" sz="1800" dirty="0"/>
                <a:t>), </a:t>
              </a:r>
              <a:r>
                <a:rPr lang="en-US" sz="1800" dirty="0" err="1"/>
                <a:t>serta</a:t>
              </a:r>
              <a:r>
                <a:rPr lang="en-US" sz="1800" dirty="0"/>
                <a:t> </a:t>
              </a:r>
              <a:r>
                <a:rPr lang="en-US" sz="1800" dirty="0" err="1"/>
                <a:t>fasilitas</a:t>
              </a:r>
              <a:r>
                <a:rPr lang="en-US" sz="1800" dirty="0"/>
                <a:t> </a:t>
              </a:r>
              <a:r>
                <a:rPr lang="en-US" sz="1800" dirty="0" err="1"/>
                <a:t>rekreasi</a:t>
              </a:r>
              <a:r>
                <a:rPr lang="en-US" sz="1800" dirty="0"/>
                <a:t> </a:t>
              </a:r>
              <a:r>
                <a:rPr lang="en-US" sz="1800" dirty="0" err="1"/>
                <a:t>dan</a:t>
              </a:r>
              <a:r>
                <a:rPr lang="en-US" sz="1800" dirty="0"/>
                <a:t> </a:t>
              </a:r>
              <a:r>
                <a:rPr lang="en-US" sz="1800" dirty="0" err="1"/>
                <a:t>olahraga</a:t>
              </a:r>
              <a:r>
                <a:rPr lang="en-US" sz="1800" dirty="0"/>
                <a:t>.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8374" y="149742"/>
              <a:ext cx="4167882" cy="46606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</p:spPr>
          <p:txBody>
            <a:bodyPr wrap="square" lIns="34836" tIns="17417" rIns="34836" bIns="17417" rtlCol="0">
              <a:spAutoFit/>
            </a:bodyPr>
            <a:lstStyle/>
            <a:p>
              <a:pPr algn="ctr"/>
              <a:r>
                <a:rPr lang="en-US" sz="2800" b="1" dirty="0" err="1"/>
                <a:t>Wisata</a:t>
              </a:r>
              <a:r>
                <a:rPr lang="en-US" sz="2800" b="1" dirty="0"/>
                <a:t> </a:t>
              </a:r>
              <a:r>
                <a:rPr lang="en-US" sz="2800" b="1" dirty="0" err="1"/>
                <a:t>buatan</a:t>
              </a:r>
              <a:endParaRPr lang="en-US" sz="28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2532" y="262876"/>
            <a:ext cx="4122816" cy="4210826"/>
            <a:chOff x="4572532" y="262876"/>
            <a:chExt cx="4122816" cy="42108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12" b="6378"/>
            <a:stretch/>
          </p:blipFill>
          <p:spPr>
            <a:xfrm>
              <a:off x="4788592" y="281515"/>
              <a:ext cx="3906756" cy="2279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1"/>
            <a:stretch/>
          </p:blipFill>
          <p:spPr>
            <a:xfrm>
              <a:off x="4793908" y="2615374"/>
              <a:ext cx="3901440" cy="1858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4788592" y="262876"/>
              <a:ext cx="1948062" cy="4600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Taman </a:t>
              </a:r>
              <a:r>
                <a:rPr lang="en-US" dirty="0" err="1" smtClean="0">
                  <a:solidFill>
                    <a:schemeClr val="bg1"/>
                  </a:solidFill>
                </a:rPr>
                <a:t>bermain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Dunia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Fantasi</a:t>
              </a:r>
              <a:r>
                <a:rPr lang="en-US" dirty="0" smtClean="0">
                  <a:solidFill>
                    <a:schemeClr val="bg1"/>
                  </a:solidFill>
                </a:rPr>
                <a:t>, </a:t>
              </a:r>
              <a:r>
                <a:rPr lang="en-US" dirty="0" err="1" smtClean="0">
                  <a:solidFill>
                    <a:schemeClr val="bg1"/>
                  </a:solidFill>
                </a:rPr>
                <a:t>Ancol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93908" y="2615374"/>
              <a:ext cx="2053642" cy="39212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alpha val="55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alpha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Kebun</a:t>
              </a:r>
              <a:r>
                <a:rPr lang="en-US" dirty="0" smtClean="0">
                  <a:solidFill>
                    <a:schemeClr val="bg1"/>
                  </a:solidFill>
                </a:rPr>
                <a:t> Raya Bogor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16200000">
              <a:off x="3953292" y="1722431"/>
              <a:ext cx="14847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</a:t>
              </a:r>
              <a:r>
                <a:rPr lang="en-US" sz="1000" dirty="0" err="1"/>
                <a:t>en.wikipedia.or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74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4850" y="895350"/>
            <a:ext cx="8686800" cy="3352800"/>
            <a:chOff x="228600" y="895350"/>
            <a:chExt cx="8686800" cy="3352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895350"/>
              <a:ext cx="5867400" cy="335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28600" y="1047750"/>
              <a:ext cx="2743199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800" dirty="0" smtClean="0"/>
                <a:t>Delapan </a:t>
              </a:r>
              <a:r>
                <a:rPr lang="sv-SE" sz="1800" dirty="0"/>
                <a:t>puluh delapan kawasan strategis pariwisata nasional (KSPN) yang tersebar di lima puluh DPN. </a:t>
              </a:r>
              <a:r>
                <a:rPr lang="en-US" sz="1800" dirty="0" err="1" smtClean="0"/>
                <a:t>Kawasan</a:t>
              </a:r>
              <a:r>
                <a:rPr lang="en-US" sz="1800" dirty="0" smtClean="0"/>
                <a:t> </a:t>
              </a:r>
              <a:r>
                <a:rPr lang="en-US" sz="1800" dirty="0" err="1"/>
                <a:t>strategis</a:t>
              </a:r>
              <a:r>
                <a:rPr lang="en-US" sz="1800" dirty="0"/>
                <a:t> </a:t>
              </a:r>
              <a:r>
                <a:rPr lang="en-US" sz="1800" dirty="0" err="1"/>
                <a:t>pariwisata</a:t>
              </a:r>
              <a:r>
                <a:rPr lang="en-US" sz="1800" dirty="0"/>
                <a:t> </a:t>
              </a:r>
              <a:r>
                <a:rPr lang="en-US" sz="1800" dirty="0" err="1"/>
                <a:t>nasional</a:t>
              </a:r>
              <a:r>
                <a:rPr lang="en-US" sz="1800" dirty="0"/>
                <a:t> </a:t>
              </a:r>
              <a:r>
                <a:rPr lang="en-US" sz="1800" dirty="0" err="1"/>
                <a:t>adalah</a:t>
              </a:r>
              <a:r>
                <a:rPr lang="en-US" sz="1800" dirty="0"/>
                <a:t> </a:t>
              </a:r>
              <a:r>
                <a:rPr lang="en-US" sz="1800" dirty="0" err="1"/>
                <a:t>kawasan</a:t>
              </a:r>
              <a:r>
                <a:rPr lang="en-US" sz="1800" dirty="0"/>
                <a:t> yang </a:t>
              </a:r>
              <a:r>
                <a:rPr lang="en-US" sz="1800" dirty="0" err="1"/>
                <a:t>memiliki</a:t>
              </a:r>
              <a:r>
                <a:rPr lang="en-US" sz="1800" dirty="0"/>
                <a:t> </a:t>
              </a:r>
              <a:r>
                <a:rPr lang="en-US" sz="1800" dirty="0" err="1"/>
                <a:t>fungsi</a:t>
              </a:r>
              <a:r>
                <a:rPr lang="en-US" sz="1800" dirty="0"/>
                <a:t> </a:t>
              </a:r>
              <a:r>
                <a:rPr lang="en-US" sz="1800" dirty="0" err="1"/>
                <a:t>utama</a:t>
              </a:r>
              <a:r>
                <a:rPr lang="en-US" sz="1800" dirty="0"/>
                <a:t> </a:t>
              </a:r>
              <a:r>
                <a:rPr lang="en-US" sz="1800" dirty="0" err="1"/>
                <a:t>pariwisata</a:t>
              </a:r>
              <a:r>
                <a:rPr lang="en-US" sz="1800" dirty="0"/>
                <a:t> </a:t>
              </a:r>
              <a:r>
                <a:rPr lang="en-US" sz="1800" dirty="0" err="1"/>
                <a:t>atau</a:t>
              </a:r>
              <a:r>
                <a:rPr lang="en-US" sz="1800" dirty="0"/>
                <a:t> </a:t>
              </a:r>
              <a:r>
                <a:rPr lang="en-US" sz="1800" dirty="0" err="1"/>
                <a:t>memiliki</a:t>
              </a:r>
              <a:r>
                <a:rPr lang="en-US" sz="1800" dirty="0"/>
                <a:t> </a:t>
              </a:r>
              <a:r>
                <a:rPr lang="en-US" sz="1800" dirty="0" err="1"/>
                <a:t>potensi</a:t>
              </a:r>
              <a:r>
                <a:rPr lang="en-US" sz="1800" dirty="0"/>
                <a:t> </a:t>
              </a:r>
              <a:r>
                <a:rPr lang="en-US" sz="1800" dirty="0" err="1"/>
                <a:t>untuk</a:t>
              </a:r>
              <a:r>
                <a:rPr lang="en-US" sz="1800" dirty="0"/>
                <a:t> </a:t>
              </a:r>
              <a:r>
                <a:rPr lang="en-US" sz="1800" dirty="0" err="1"/>
                <a:t>pengembangan</a:t>
              </a:r>
              <a:r>
                <a:rPr lang="en-US" sz="1800" dirty="0"/>
                <a:t> </a:t>
              </a:r>
              <a:r>
                <a:rPr lang="en-US" sz="1800" dirty="0" err="1"/>
                <a:t>pariwisata</a:t>
              </a:r>
              <a:r>
                <a:rPr lang="en-US" sz="1800" dirty="0"/>
                <a:t> </a:t>
              </a:r>
              <a:r>
                <a:rPr lang="en-US" sz="1800" dirty="0" err="1" smtClean="0"/>
                <a:t>nasional</a:t>
              </a:r>
              <a:r>
                <a:rPr lang="en-US" sz="1800" dirty="0" smtClean="0"/>
                <a:t>.</a:t>
              </a:r>
              <a:endParaRPr lang="en-US" sz="18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0475" y="241082"/>
            <a:ext cx="8610600" cy="466061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800" b="1" dirty="0"/>
              <a:t>KAWASAN STRATEGIS PARIWISATA NASIONAL (KSPN)</a:t>
            </a:r>
          </a:p>
        </p:txBody>
      </p:sp>
    </p:spTree>
    <p:extLst>
      <p:ext uri="{BB962C8B-B14F-4D97-AF65-F5344CB8AC3E}">
        <p14:creationId xmlns:p14="http://schemas.microsoft.com/office/powerpoint/2010/main" val="405544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133350"/>
            <a:ext cx="7315200" cy="69652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 marR="0" lvl="0" indent="-361950" algn="l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id-ID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ANALISIS MENGENAI DAMPAK LINGKUNGAN (AMDAL) DALAM PEMBANGUNAN</a:t>
            </a:r>
            <a:endParaRPr lang="en-US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6331" y="895350"/>
            <a:ext cx="8350469" cy="3591291"/>
            <a:chOff x="336331" y="895350"/>
            <a:chExt cx="8350469" cy="3591291"/>
          </a:xfrm>
        </p:grpSpPr>
        <p:sp>
          <p:nvSpPr>
            <p:cNvPr id="5" name="Rectangle 4"/>
            <p:cNvSpPr/>
            <p:nvPr/>
          </p:nvSpPr>
          <p:spPr>
            <a:xfrm>
              <a:off x="336331" y="971550"/>
              <a:ext cx="3626069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/>
                <a:t>Amdal</a:t>
              </a:r>
              <a:r>
                <a:rPr lang="en-US" sz="1800" dirty="0"/>
                <a:t> </a:t>
              </a:r>
              <a:r>
                <a:rPr lang="en-US" sz="1800" dirty="0" err="1"/>
                <a:t>adalah</a:t>
              </a:r>
              <a:r>
                <a:rPr lang="en-US" sz="1800" dirty="0"/>
                <a:t> </a:t>
              </a:r>
              <a:r>
                <a:rPr lang="en-US" sz="1800" dirty="0" err="1"/>
                <a:t>kajian</a:t>
              </a:r>
              <a:r>
                <a:rPr lang="en-US" sz="1800" dirty="0"/>
                <a:t> </a:t>
              </a:r>
              <a:r>
                <a:rPr lang="en-US" sz="1800" dirty="0" err="1"/>
                <a:t>mengenai</a:t>
              </a:r>
              <a:r>
                <a:rPr lang="en-US" sz="1800" dirty="0"/>
                <a:t> </a:t>
              </a:r>
              <a:r>
                <a:rPr lang="en-US" sz="1800" dirty="0" err="1"/>
                <a:t>dampak</a:t>
              </a:r>
              <a:r>
                <a:rPr lang="en-US" sz="1800" dirty="0"/>
                <a:t> </a:t>
              </a:r>
              <a:r>
                <a:rPr lang="en-US" sz="1800" dirty="0" err="1"/>
                <a:t>penting</a:t>
              </a:r>
              <a:r>
                <a:rPr lang="en-US" sz="1800" dirty="0"/>
                <a:t> </a:t>
              </a:r>
              <a:r>
                <a:rPr lang="en-US" sz="1800" dirty="0" err="1"/>
                <a:t>suatu</a:t>
              </a:r>
              <a:r>
                <a:rPr lang="en-US" sz="1800" dirty="0"/>
                <a:t> </a:t>
              </a:r>
              <a:r>
                <a:rPr lang="en-US" sz="1800" dirty="0" err="1"/>
                <a:t>usaha</a:t>
              </a:r>
              <a:r>
                <a:rPr lang="en-US" sz="1800" dirty="0"/>
                <a:t> </a:t>
              </a:r>
              <a:r>
                <a:rPr lang="en-US" sz="1800" dirty="0" err="1"/>
                <a:t>dan</a:t>
              </a:r>
              <a:r>
                <a:rPr lang="en-US" sz="1800" dirty="0"/>
                <a:t>/</a:t>
              </a:r>
              <a:r>
                <a:rPr lang="en-US" sz="1800" dirty="0" err="1"/>
                <a:t>atau</a:t>
              </a:r>
              <a:r>
                <a:rPr lang="en-US" sz="1800" dirty="0"/>
                <a:t> </a:t>
              </a:r>
              <a:r>
                <a:rPr lang="en-US" sz="1800" dirty="0" err="1"/>
                <a:t>kegiatan</a:t>
              </a:r>
              <a:r>
                <a:rPr lang="en-US" sz="1800" dirty="0"/>
                <a:t> yang </a:t>
              </a:r>
              <a:r>
                <a:rPr lang="en-US" sz="1800" dirty="0" err="1"/>
                <a:t>direncanakan</a:t>
              </a:r>
              <a:r>
                <a:rPr lang="en-US" sz="1800" dirty="0"/>
                <a:t> </a:t>
              </a:r>
              <a:r>
                <a:rPr lang="en-US" sz="1800" dirty="0" err="1"/>
                <a:t>pada</a:t>
              </a:r>
              <a:r>
                <a:rPr lang="en-US" sz="1800" dirty="0"/>
                <a:t> </a:t>
              </a:r>
              <a:r>
                <a:rPr lang="en-US" sz="1800" dirty="0" err="1"/>
                <a:t>lingkungan</a:t>
              </a:r>
              <a:r>
                <a:rPr lang="en-US" sz="1800" dirty="0"/>
                <a:t> </a:t>
              </a:r>
              <a:r>
                <a:rPr lang="en-US" sz="1800" dirty="0" err="1"/>
                <a:t>hidup</a:t>
              </a:r>
              <a:r>
                <a:rPr lang="en-US" sz="1800" dirty="0"/>
                <a:t> yang </a:t>
              </a:r>
              <a:r>
                <a:rPr lang="en-US" sz="1800" dirty="0" err="1"/>
                <a:t>diperlukan</a:t>
              </a:r>
              <a:r>
                <a:rPr lang="en-US" sz="1800" dirty="0"/>
                <a:t> </a:t>
              </a:r>
              <a:r>
                <a:rPr lang="en-US" sz="1800" dirty="0" err="1"/>
                <a:t>bagi</a:t>
              </a:r>
              <a:r>
                <a:rPr lang="en-US" sz="1800" dirty="0"/>
                <a:t> proses </a:t>
              </a:r>
              <a:r>
                <a:rPr lang="en-US" sz="1800" dirty="0" err="1"/>
                <a:t>pengambilan</a:t>
              </a:r>
              <a:r>
                <a:rPr lang="en-US" sz="1800" dirty="0"/>
                <a:t> </a:t>
              </a:r>
              <a:r>
                <a:rPr lang="en-US" sz="1800" dirty="0" err="1"/>
                <a:t>keputusan</a:t>
              </a:r>
              <a:r>
                <a:rPr lang="en-US" sz="1800" dirty="0"/>
                <a:t> </a:t>
              </a:r>
              <a:r>
                <a:rPr lang="en-US" sz="1800" dirty="0" err="1"/>
                <a:t>tentang</a:t>
              </a:r>
              <a:r>
                <a:rPr lang="en-US" sz="1800" dirty="0"/>
                <a:t> </a:t>
              </a:r>
              <a:r>
                <a:rPr lang="en-US" sz="1800" dirty="0" err="1"/>
                <a:t>penyelenggaraan</a:t>
              </a:r>
              <a:r>
                <a:rPr lang="en-US" sz="1800" dirty="0"/>
                <a:t> </a:t>
              </a:r>
              <a:r>
                <a:rPr lang="en-US" sz="1800" dirty="0" err="1"/>
                <a:t>usaha</a:t>
              </a:r>
              <a:r>
                <a:rPr lang="en-US" sz="1800" dirty="0"/>
                <a:t> </a:t>
              </a:r>
              <a:r>
                <a:rPr lang="en-US" sz="1800" dirty="0" err="1"/>
                <a:t>dan</a:t>
              </a:r>
              <a:r>
                <a:rPr lang="en-US" sz="1800" dirty="0"/>
                <a:t>/</a:t>
              </a:r>
              <a:r>
                <a:rPr lang="en-US" sz="1800" dirty="0" err="1"/>
                <a:t>atau</a:t>
              </a:r>
              <a:r>
                <a:rPr lang="en-US" sz="1800" dirty="0"/>
                <a:t> </a:t>
              </a:r>
              <a:r>
                <a:rPr lang="en-US" sz="1800" dirty="0" err="1"/>
                <a:t>kegiatan</a:t>
              </a:r>
              <a:r>
                <a:rPr lang="en-US" sz="1800" dirty="0"/>
                <a:t> yang </a:t>
              </a:r>
              <a:r>
                <a:rPr lang="en-US" sz="1800" dirty="0" err="1"/>
                <a:t>dapat</a:t>
              </a:r>
              <a:r>
                <a:rPr lang="en-US" sz="1800" dirty="0"/>
                <a:t> </a:t>
              </a:r>
              <a:r>
                <a:rPr lang="en-US" sz="1800" dirty="0" err="1"/>
                <a:t>menimbulkan</a:t>
              </a:r>
              <a:r>
                <a:rPr lang="en-US" sz="1800" dirty="0"/>
                <a:t> </a:t>
              </a:r>
              <a:r>
                <a:rPr lang="en-US" sz="1800" dirty="0" err="1"/>
                <a:t>perubahan</a:t>
              </a:r>
              <a:r>
                <a:rPr lang="en-US" sz="1800" dirty="0"/>
                <a:t> </a:t>
              </a:r>
              <a:r>
                <a:rPr lang="en-US" sz="1800" dirty="0" err="1"/>
                <a:t>terhadap</a:t>
              </a:r>
              <a:r>
                <a:rPr lang="en-US" sz="1800" dirty="0"/>
                <a:t> </a:t>
              </a:r>
              <a:r>
                <a:rPr lang="en-US" sz="1800" dirty="0" err="1"/>
                <a:t>rona</a:t>
              </a:r>
              <a:r>
                <a:rPr lang="en-US" sz="1800" dirty="0"/>
                <a:t> </a:t>
              </a:r>
              <a:r>
                <a:rPr lang="en-US" sz="1800" dirty="0" err="1"/>
                <a:t>lingkungan</a:t>
              </a:r>
              <a:r>
                <a:rPr lang="en-US" sz="1800" dirty="0"/>
                <a:t> </a:t>
              </a:r>
              <a:r>
                <a:rPr lang="en-US" sz="1800" dirty="0" err="1"/>
                <a:t>hidup</a:t>
              </a:r>
              <a:r>
                <a:rPr lang="en-US" sz="1800" dirty="0"/>
                <a:t> </a:t>
              </a:r>
              <a:r>
                <a:rPr lang="en-US" sz="1800" dirty="0" err="1"/>
                <a:t>serta</a:t>
              </a:r>
              <a:r>
                <a:rPr lang="en-US" sz="1800" dirty="0"/>
                <a:t> </a:t>
              </a:r>
              <a:r>
                <a:rPr lang="en-US" sz="1800" dirty="0" err="1"/>
                <a:t>menyebabkan</a:t>
              </a:r>
              <a:r>
                <a:rPr lang="en-US" sz="1800" dirty="0"/>
                <a:t> </a:t>
              </a:r>
              <a:r>
                <a:rPr lang="en-US" sz="1800" dirty="0" err="1"/>
                <a:t>dampak</a:t>
              </a:r>
              <a:r>
                <a:rPr lang="en-US" sz="1800" dirty="0"/>
                <a:t> </a:t>
              </a:r>
              <a:r>
                <a:rPr lang="en-US" sz="1800" dirty="0" err="1"/>
                <a:t>terhadap</a:t>
              </a:r>
              <a:r>
                <a:rPr lang="en-US" sz="1800" dirty="0"/>
                <a:t> </a:t>
              </a:r>
              <a:r>
                <a:rPr lang="en-US" sz="1800" dirty="0" err="1"/>
                <a:t>lingkungan</a:t>
              </a:r>
              <a:r>
                <a:rPr lang="en-US" sz="1800" dirty="0"/>
                <a:t> </a:t>
              </a:r>
              <a:r>
                <a:rPr lang="en-US" sz="1800" dirty="0" err="1"/>
                <a:t>hidup</a:t>
              </a:r>
              <a:r>
                <a:rPr lang="en-US" sz="1800" dirty="0"/>
                <a:t>.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96"/>
            <a:stretch/>
          </p:blipFill>
          <p:spPr>
            <a:xfrm>
              <a:off x="4191000" y="895350"/>
              <a:ext cx="4495800" cy="3388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4096000" y="4240420"/>
              <a:ext cx="17171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www.pinterest.com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33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7378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/>
              <a:t>rencana</a:t>
            </a:r>
            <a:r>
              <a:rPr lang="en-US" sz="2000" dirty="0"/>
              <a:t> </a:t>
            </a:r>
            <a:r>
              <a:rPr lang="en-US" sz="2000" dirty="0" err="1"/>
              <a:t>usaha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/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kegiatan</a:t>
            </a:r>
            <a:r>
              <a:rPr lang="en-US" sz="2000" dirty="0"/>
              <a:t> yang </a:t>
            </a:r>
            <a:r>
              <a:rPr lang="en-US" sz="2000" dirty="0" err="1"/>
              <a:t>wajib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analisis</a:t>
            </a:r>
            <a:r>
              <a:rPr lang="en-US" sz="2000" dirty="0"/>
              <a:t> </a:t>
            </a:r>
            <a:r>
              <a:rPr lang="en-US" sz="2000" dirty="0" err="1"/>
              <a:t>mengenai</a:t>
            </a:r>
            <a:r>
              <a:rPr lang="en-US" sz="2000" dirty="0"/>
              <a:t> </a:t>
            </a:r>
            <a:r>
              <a:rPr lang="en-US" sz="2000" dirty="0" err="1"/>
              <a:t>dampak</a:t>
            </a:r>
            <a:r>
              <a:rPr lang="en-US" sz="2000" dirty="0"/>
              <a:t> </a:t>
            </a:r>
            <a:r>
              <a:rPr lang="en-US" sz="2000" dirty="0" err="1"/>
              <a:t>lingkungan</a:t>
            </a:r>
            <a:r>
              <a:rPr lang="en-US" sz="2000" dirty="0"/>
              <a:t> </a:t>
            </a:r>
            <a:r>
              <a:rPr lang="en-US" sz="2000" dirty="0" err="1"/>
              <a:t>hidup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. 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8226394"/>
              </p:ext>
            </p:extLst>
          </p:nvPr>
        </p:nvGraphicFramePr>
        <p:xfrm>
          <a:off x="336069" y="971550"/>
          <a:ext cx="4271654" cy="2627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724400" y="971550"/>
            <a:ext cx="4193377" cy="3404175"/>
            <a:chOff x="4645823" y="971550"/>
            <a:chExt cx="4193377" cy="34041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823" y="971550"/>
              <a:ext cx="4193377" cy="281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4645823" y="3790950"/>
              <a:ext cx="4193377" cy="5847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Reklamasi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merupakan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salah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kegiatan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multisektor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wajib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memiliki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amdal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47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6753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usaha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/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yang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. 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67280465"/>
              </p:ext>
            </p:extLst>
          </p:nvPr>
        </p:nvGraphicFramePr>
        <p:xfrm>
          <a:off x="4876800" y="801528"/>
          <a:ext cx="4038600" cy="3529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23108" y="836438"/>
            <a:ext cx="4267200" cy="3478507"/>
            <a:chOff x="323108" y="836438"/>
            <a:chExt cx="4267200" cy="34785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323108" y="836438"/>
              <a:ext cx="4267200" cy="3201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325195" y="3791725"/>
              <a:ext cx="4253238" cy="5232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Salah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satu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bidang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pekerjaan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umum</a:t>
              </a:r>
              <a:r>
                <a:rPr lang="en-US" sz="1400" dirty="0" smtClean="0">
                  <a:solidFill>
                    <a:schemeClr val="bg1"/>
                  </a:solidFill>
                </a:rPr>
                <a:t> yang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wajib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memiliki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amdal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adalah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pembangunan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waduk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71800" y="3544729"/>
              <a:ext cx="15103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hlinkClick r:id="rId8"/>
                </a:rPr>
                <a:t>Sumber</a:t>
              </a:r>
              <a:r>
                <a:rPr lang="en-US" sz="1000" dirty="0">
                  <a:hlinkClick r:id="rId8"/>
                </a:rPr>
                <a:t> : id.wikipedia.org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90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464" y="216753"/>
            <a:ext cx="8490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Dokumen</a:t>
            </a:r>
            <a:r>
              <a:rPr lang="en-US" sz="1800" dirty="0"/>
              <a:t> </a:t>
            </a:r>
            <a:r>
              <a:rPr lang="en-US" sz="1800" dirty="0" err="1"/>
              <a:t>amdal</a:t>
            </a:r>
            <a:r>
              <a:rPr lang="en-US" sz="1800" dirty="0"/>
              <a:t> </a:t>
            </a:r>
            <a:r>
              <a:rPr lang="en-US" sz="1800" dirty="0" err="1"/>
              <a:t>menjadi</a:t>
            </a:r>
            <a:r>
              <a:rPr lang="en-US" sz="1800" dirty="0"/>
              <a:t> </a:t>
            </a:r>
            <a:r>
              <a:rPr lang="en-US" sz="1800" dirty="0" err="1"/>
              <a:t>dasar</a:t>
            </a:r>
            <a:r>
              <a:rPr lang="en-US" sz="1800" dirty="0"/>
              <a:t> </a:t>
            </a:r>
            <a:r>
              <a:rPr lang="en-US" sz="1800" dirty="0" err="1"/>
              <a:t>penetapan</a:t>
            </a:r>
            <a:r>
              <a:rPr lang="en-US" sz="1800" dirty="0"/>
              <a:t> </a:t>
            </a:r>
            <a:r>
              <a:rPr lang="en-US" sz="1800" dirty="0" err="1"/>
              <a:t>keputusan</a:t>
            </a:r>
            <a:r>
              <a:rPr lang="en-US" sz="1800" dirty="0"/>
              <a:t> </a:t>
            </a:r>
            <a:r>
              <a:rPr lang="en-US" sz="1800" dirty="0" err="1"/>
              <a:t>kelayakan</a:t>
            </a:r>
            <a:r>
              <a:rPr lang="en-US" sz="1800" dirty="0"/>
              <a:t> </a:t>
            </a:r>
            <a:r>
              <a:rPr lang="en-US" sz="1800" dirty="0" err="1"/>
              <a:t>lingkungan</a:t>
            </a:r>
            <a:r>
              <a:rPr lang="en-US" sz="1800" dirty="0"/>
              <a:t> </a:t>
            </a:r>
            <a:r>
              <a:rPr lang="en-US" sz="1800" dirty="0" err="1"/>
              <a:t>hidup</a:t>
            </a:r>
            <a:r>
              <a:rPr lang="en-US" sz="1800" dirty="0"/>
              <a:t>. </a:t>
            </a:r>
            <a:r>
              <a:rPr lang="en-US" sz="1800" dirty="0" err="1"/>
              <a:t>Dokumen</a:t>
            </a:r>
            <a:r>
              <a:rPr lang="en-US" sz="1800" dirty="0"/>
              <a:t> </a:t>
            </a:r>
            <a:r>
              <a:rPr lang="en-US" sz="1800" dirty="0" err="1"/>
              <a:t>amdal</a:t>
            </a:r>
            <a:r>
              <a:rPr lang="en-US" sz="1800" dirty="0"/>
              <a:t> </a:t>
            </a:r>
            <a:r>
              <a:rPr lang="en-US" sz="1800" dirty="0" err="1"/>
              <a:t>memuat</a:t>
            </a:r>
            <a:r>
              <a:rPr lang="en-US" sz="1800" dirty="0"/>
              <a:t> </a:t>
            </a:r>
            <a:r>
              <a:rPr lang="en-US" sz="1800" dirty="0" err="1"/>
              <a:t>hal</a:t>
            </a:r>
            <a:r>
              <a:rPr lang="en-US" sz="1800" dirty="0"/>
              <a:t>- </a:t>
            </a:r>
            <a:r>
              <a:rPr lang="en-US" sz="1800" dirty="0" err="1"/>
              <a:t>hal</a:t>
            </a:r>
            <a:r>
              <a:rPr lang="en-US" sz="1800" dirty="0"/>
              <a:t> </a:t>
            </a:r>
            <a:r>
              <a:rPr lang="en-US" sz="1800" dirty="0" err="1"/>
              <a:t>berikut</a:t>
            </a:r>
            <a:r>
              <a:rPr lang="en-US" sz="1800" dirty="0"/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8464" y="1047750"/>
            <a:ext cx="4238091" cy="3287018"/>
            <a:chOff x="348464" y="1047750"/>
            <a:chExt cx="4238091" cy="3287018"/>
          </a:xfrm>
        </p:grpSpPr>
        <p:sp>
          <p:nvSpPr>
            <p:cNvPr id="3" name="Round Diagonal Corner Rectangle 2"/>
            <p:cNvSpPr/>
            <p:nvPr/>
          </p:nvSpPr>
          <p:spPr>
            <a:xfrm>
              <a:off x="700355" y="1047750"/>
              <a:ext cx="3886200" cy="685800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13197" y="1072575"/>
              <a:ext cx="38733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/>
                <a:t>Pengkajian</a:t>
              </a:r>
              <a:r>
                <a:rPr lang="en-US" dirty="0"/>
                <a:t> </a:t>
              </a:r>
              <a:r>
                <a:rPr lang="en-US" dirty="0" err="1"/>
                <a:t>mengenai</a:t>
              </a:r>
              <a:r>
                <a:rPr lang="en-US" dirty="0"/>
                <a:t> </a:t>
              </a:r>
              <a:r>
                <a:rPr lang="en-US" dirty="0" err="1"/>
                <a:t>dampak</a:t>
              </a:r>
              <a:r>
                <a:rPr lang="en-US" dirty="0"/>
                <a:t> </a:t>
              </a:r>
              <a:r>
                <a:rPr lang="en-US" dirty="0" err="1"/>
                <a:t>rencana</a:t>
              </a:r>
              <a:r>
                <a:rPr lang="en-US" dirty="0"/>
                <a:t> </a:t>
              </a:r>
              <a:r>
                <a:rPr lang="en-US" dirty="0" err="1"/>
                <a:t>usaha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/</a:t>
              </a:r>
              <a:r>
                <a:rPr lang="en-US" dirty="0" err="1"/>
                <a:t>atau</a:t>
              </a:r>
              <a:r>
                <a:rPr lang="en-US" dirty="0"/>
                <a:t> </a:t>
              </a:r>
              <a:r>
                <a:rPr lang="en-US" dirty="0" err="1"/>
                <a:t>kegiatan</a:t>
              </a:r>
              <a:r>
                <a:rPr lang="en-US" dirty="0"/>
                <a:t>.</a:t>
              </a:r>
            </a:p>
          </p:txBody>
        </p:sp>
        <p:sp>
          <p:nvSpPr>
            <p:cNvPr id="5" name="Round Diagonal Corner Rectangle 4"/>
            <p:cNvSpPr/>
            <p:nvPr/>
          </p:nvSpPr>
          <p:spPr>
            <a:xfrm>
              <a:off x="682375" y="1770580"/>
              <a:ext cx="3886200" cy="685800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95217" y="1795405"/>
              <a:ext cx="38733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/>
                <a:t>Evaluasi</a:t>
              </a:r>
              <a:r>
                <a:rPr lang="en-US" dirty="0"/>
                <a:t> </a:t>
              </a:r>
              <a:r>
                <a:rPr lang="en-US" dirty="0" err="1"/>
                <a:t>kegiatan</a:t>
              </a:r>
              <a:r>
                <a:rPr lang="en-US" dirty="0"/>
                <a:t> di </a:t>
              </a:r>
              <a:r>
                <a:rPr lang="en-US" dirty="0" err="1"/>
                <a:t>sekitar</a:t>
              </a:r>
              <a:r>
                <a:rPr lang="en-US" dirty="0"/>
                <a:t> </a:t>
              </a:r>
              <a:r>
                <a:rPr lang="en-US" dirty="0" err="1"/>
                <a:t>lokasi</a:t>
              </a:r>
              <a:r>
                <a:rPr lang="en-US" dirty="0"/>
                <a:t> </a:t>
              </a:r>
              <a:r>
                <a:rPr lang="en-US" dirty="0" err="1"/>
                <a:t>rencana</a:t>
              </a:r>
              <a:r>
                <a:rPr lang="en-US" dirty="0"/>
                <a:t> </a:t>
              </a:r>
              <a:r>
                <a:rPr lang="en-US" dirty="0" err="1"/>
                <a:t>usaha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/ </a:t>
              </a:r>
              <a:r>
                <a:rPr lang="en-US" dirty="0" err="1"/>
                <a:t>atau</a:t>
              </a:r>
              <a:r>
                <a:rPr lang="en-US" dirty="0"/>
                <a:t> </a:t>
              </a:r>
              <a:r>
                <a:rPr lang="en-US" dirty="0" err="1"/>
                <a:t>kegiatan</a:t>
              </a:r>
              <a:r>
                <a:rPr lang="en-US" dirty="0"/>
                <a:t>.</a:t>
              </a: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669533" y="2495550"/>
              <a:ext cx="3886200" cy="685800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82375" y="2520375"/>
              <a:ext cx="38733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Saran </a:t>
              </a:r>
              <a:r>
                <a:rPr lang="en-US" dirty="0" err="1"/>
                <a:t>masukan</a:t>
              </a:r>
              <a:r>
                <a:rPr lang="en-US" dirty="0"/>
                <a:t> </a:t>
              </a:r>
              <a:r>
                <a:rPr lang="en-US" dirty="0" err="1"/>
                <a:t>serta</a:t>
              </a:r>
              <a:r>
                <a:rPr lang="en-US" dirty="0"/>
                <a:t> </a:t>
              </a:r>
              <a:r>
                <a:rPr lang="en-US" dirty="0" err="1"/>
                <a:t>tanggapan</a:t>
              </a:r>
              <a:r>
                <a:rPr lang="en-US" dirty="0"/>
                <a:t> </a:t>
              </a:r>
              <a:r>
                <a:rPr lang="en-US" dirty="0" err="1"/>
                <a:t>masyarakat</a:t>
              </a:r>
              <a:r>
                <a:rPr lang="en-US" dirty="0"/>
                <a:t> </a:t>
              </a:r>
              <a:r>
                <a:rPr lang="en-US" dirty="0" err="1"/>
                <a:t>terhadap</a:t>
              </a:r>
              <a:r>
                <a:rPr lang="en-US" dirty="0"/>
                <a:t> </a:t>
              </a:r>
              <a:r>
                <a:rPr lang="en-US" dirty="0" err="1"/>
                <a:t>rencana</a:t>
              </a:r>
              <a:r>
                <a:rPr lang="en-US" dirty="0"/>
                <a:t> </a:t>
              </a:r>
              <a:r>
                <a:rPr lang="en-US" dirty="0" err="1"/>
                <a:t>usaha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/</a:t>
              </a:r>
              <a:r>
                <a:rPr lang="en-US" dirty="0" err="1"/>
                <a:t>atau</a:t>
              </a:r>
              <a:r>
                <a:rPr lang="en-US" dirty="0"/>
                <a:t> </a:t>
              </a:r>
              <a:r>
                <a:rPr lang="en-US" dirty="0" err="1"/>
                <a:t>kegiatan</a:t>
              </a:r>
              <a:r>
                <a:rPr lang="en-US" dirty="0"/>
                <a:t>.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2374" y="3257550"/>
              <a:ext cx="3873357" cy="107721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 err="1"/>
                <a:t>Prakiraan</a:t>
              </a:r>
              <a:r>
                <a:rPr lang="en-US" dirty="0"/>
                <a:t> </a:t>
              </a:r>
              <a:r>
                <a:rPr lang="en-US" dirty="0" err="1"/>
                <a:t>terhadap</a:t>
              </a:r>
              <a:r>
                <a:rPr lang="en-US" dirty="0"/>
                <a:t> </a:t>
              </a:r>
              <a:r>
                <a:rPr lang="en-US" dirty="0" err="1"/>
                <a:t>besaran</a:t>
              </a:r>
              <a:r>
                <a:rPr lang="en-US" dirty="0"/>
                <a:t> </a:t>
              </a:r>
              <a:r>
                <a:rPr lang="en-US" dirty="0" err="1"/>
                <a:t>dampak</a:t>
              </a:r>
              <a:r>
                <a:rPr lang="en-US" dirty="0"/>
                <a:t> </a:t>
              </a:r>
              <a:r>
                <a:rPr lang="en-US" dirty="0" err="1"/>
                <a:t>serta</a:t>
              </a:r>
              <a:r>
                <a:rPr lang="en-US" dirty="0"/>
                <a:t> </a:t>
              </a:r>
              <a:r>
                <a:rPr lang="en-US" dirty="0" err="1"/>
                <a:t>sifat</a:t>
              </a:r>
              <a:r>
                <a:rPr lang="en-US" dirty="0"/>
                <a:t> </a:t>
              </a:r>
              <a:r>
                <a:rPr lang="en-US" dirty="0" err="1"/>
                <a:t>penting</a:t>
              </a:r>
              <a:r>
                <a:rPr lang="en-US" dirty="0"/>
                <a:t> </a:t>
              </a:r>
              <a:r>
                <a:rPr lang="en-US" dirty="0" err="1"/>
                <a:t>dampak</a:t>
              </a:r>
              <a:r>
                <a:rPr lang="en-US" dirty="0"/>
                <a:t> yang </a:t>
              </a:r>
              <a:r>
                <a:rPr lang="en-US" dirty="0" err="1"/>
                <a:t>terjadi</a:t>
              </a:r>
              <a:r>
                <a:rPr lang="en-US" dirty="0"/>
                <a:t> </a:t>
              </a:r>
              <a:r>
                <a:rPr lang="en-US" dirty="0" err="1"/>
                <a:t>jika</a:t>
              </a:r>
              <a:r>
                <a:rPr lang="en-US" dirty="0"/>
                <a:t> </a:t>
              </a:r>
              <a:r>
                <a:rPr lang="en-US" dirty="0" err="1"/>
                <a:t>rencana</a:t>
              </a:r>
              <a:r>
                <a:rPr lang="en-US" dirty="0"/>
                <a:t> </a:t>
              </a:r>
              <a:r>
                <a:rPr lang="en-US" dirty="0" err="1"/>
                <a:t>usaha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/</a:t>
              </a:r>
              <a:r>
                <a:rPr lang="en-US" dirty="0" err="1"/>
                <a:t>atau</a:t>
              </a:r>
              <a:r>
                <a:rPr lang="en-US" dirty="0"/>
                <a:t> </a:t>
              </a:r>
              <a:r>
                <a:rPr lang="en-US" dirty="0" err="1"/>
                <a:t>kegiatan</a:t>
              </a:r>
              <a:r>
                <a:rPr lang="en-US" dirty="0"/>
                <a:t> </a:t>
              </a:r>
              <a:r>
                <a:rPr lang="en-US" dirty="0" err="1"/>
                <a:t>tersebut</a:t>
              </a:r>
              <a:r>
                <a:rPr lang="en-US" dirty="0"/>
                <a:t> </a:t>
              </a:r>
              <a:r>
                <a:rPr lang="en-US" dirty="0" err="1"/>
                <a:t>dilaksanakan</a:t>
              </a:r>
              <a:r>
                <a:rPr lang="en-US" dirty="0"/>
                <a:t>.</a:t>
              </a:r>
            </a:p>
          </p:txBody>
        </p:sp>
        <p:sp>
          <p:nvSpPr>
            <p:cNvPr id="14" name="Teardrop 13"/>
            <p:cNvSpPr/>
            <p:nvPr/>
          </p:nvSpPr>
          <p:spPr>
            <a:xfrm>
              <a:off x="348464" y="1072575"/>
              <a:ext cx="364732" cy="304800"/>
            </a:xfrm>
            <a:prstGeom prst="teardrop">
              <a:avLst/>
            </a:prstGeom>
            <a:solidFill>
              <a:srgbClr val="A782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5" name="Teardrop 14"/>
            <p:cNvSpPr/>
            <p:nvPr/>
          </p:nvSpPr>
          <p:spPr>
            <a:xfrm>
              <a:off x="348464" y="1808680"/>
              <a:ext cx="364732" cy="304800"/>
            </a:xfrm>
            <a:prstGeom prst="teardrop">
              <a:avLst/>
            </a:prstGeom>
            <a:solidFill>
              <a:srgbClr val="A782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6" name="Teardrop 15"/>
            <p:cNvSpPr/>
            <p:nvPr/>
          </p:nvSpPr>
          <p:spPr>
            <a:xfrm>
              <a:off x="348464" y="2538364"/>
              <a:ext cx="364732" cy="304800"/>
            </a:xfrm>
            <a:prstGeom prst="teardrop">
              <a:avLst/>
            </a:prstGeom>
            <a:solidFill>
              <a:srgbClr val="A782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7" name="Teardrop 16"/>
            <p:cNvSpPr/>
            <p:nvPr/>
          </p:nvSpPr>
          <p:spPr>
            <a:xfrm>
              <a:off x="348464" y="3334028"/>
              <a:ext cx="364732" cy="304800"/>
            </a:xfrm>
            <a:prstGeom prst="teardrop">
              <a:avLst/>
            </a:prstGeom>
            <a:solidFill>
              <a:srgbClr val="A782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9321"/>
          <a:stretch/>
        </p:blipFill>
        <p:spPr>
          <a:xfrm>
            <a:off x="4724400" y="1056954"/>
            <a:ext cx="4114800" cy="3327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8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971550"/>
            <a:ext cx="8291015" cy="3505200"/>
            <a:chOff x="381000" y="971550"/>
            <a:chExt cx="8291015" cy="3505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971550"/>
              <a:ext cx="4038600" cy="269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85948" y="3679311"/>
              <a:ext cx="22220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hlinkClick r:id="rId3"/>
                </a:rPr>
                <a:t>Sumber</a:t>
              </a:r>
              <a:r>
                <a:rPr lang="en-US" sz="1000" dirty="0" smtClean="0">
                  <a:hlinkClick r:id="rId3"/>
                </a:rPr>
                <a:t>: pixabay.com/</a:t>
              </a:r>
              <a:r>
                <a:rPr lang="en-US" sz="1000" dirty="0" err="1" smtClean="0">
                  <a:hlinkClick r:id="rId3"/>
                </a:rPr>
                <a:t>picupyourphoto</a:t>
              </a:r>
              <a:r>
                <a:rPr lang="en-US" sz="1000" dirty="0" smtClean="0">
                  <a:hlinkClick r:id="rId3"/>
                </a:rPr>
                <a:t> </a:t>
              </a:r>
              <a:endParaRPr lang="en-US" sz="1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000" y="3955018"/>
              <a:ext cx="403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/>
                <a:t>Renewable sources </a:t>
              </a:r>
              <a:r>
                <a:rPr lang="en-US" sz="1800" dirty="0"/>
                <a:t>(</a:t>
              </a:r>
              <a:r>
                <a:rPr lang="en-US" sz="1800" dirty="0" err="1"/>
                <a:t>dapat</a:t>
              </a:r>
              <a:r>
                <a:rPr lang="en-US" sz="1800" dirty="0"/>
                <a:t> </a:t>
              </a:r>
              <a:r>
                <a:rPr lang="en-US" sz="1800" dirty="0" err="1"/>
                <a:t>diperbarui</a:t>
              </a:r>
              <a:r>
                <a:rPr lang="en-US" sz="1800" dirty="0" smtClean="0"/>
                <a:t>)</a:t>
              </a:r>
              <a:endParaRPr lang="en-US" sz="1800" i="1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130" y="971550"/>
              <a:ext cx="4022885" cy="269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617003" y="3647241"/>
              <a:ext cx="22220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hlinkClick r:id="rId3"/>
                </a:rPr>
                <a:t>Sumber</a:t>
              </a:r>
              <a:r>
                <a:rPr lang="en-US" sz="1000" dirty="0" smtClean="0">
                  <a:hlinkClick r:id="rId3"/>
                </a:rPr>
                <a:t>: pixabay.com/</a:t>
              </a:r>
              <a:r>
                <a:rPr lang="en-US" sz="1000" dirty="0" err="1" smtClean="0">
                  <a:hlinkClick r:id="rId3"/>
                </a:rPr>
                <a:t>picupyourphoto</a:t>
              </a:r>
              <a:r>
                <a:rPr lang="en-US" sz="1000" dirty="0" smtClean="0">
                  <a:hlinkClick r:id="rId3"/>
                </a:rPr>
                <a:t> </a:t>
              </a:r>
              <a:endParaRPr lang="en-US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9129" y="3830419"/>
              <a:ext cx="40228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 smtClean="0"/>
                <a:t>Unrenewable </a:t>
              </a:r>
              <a:r>
                <a:rPr lang="en-US" sz="1800" i="1" dirty="0"/>
                <a:t>sources </a:t>
              </a:r>
              <a:endParaRPr lang="en-US" sz="1800" i="1" dirty="0" smtClean="0"/>
            </a:p>
            <a:p>
              <a:pPr algn="ctr"/>
              <a:r>
                <a:rPr lang="en-US" sz="1800" dirty="0" smtClean="0"/>
                <a:t>( </a:t>
              </a:r>
              <a:r>
                <a:rPr lang="en-US" sz="1800" dirty="0" err="1" smtClean="0"/>
                <a:t>tidak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dapat</a:t>
              </a:r>
              <a:r>
                <a:rPr lang="en-US" sz="1800" dirty="0" smtClean="0"/>
                <a:t> </a:t>
              </a:r>
              <a:r>
                <a:rPr lang="en-US" sz="1800" dirty="0" err="1"/>
                <a:t>diperbarui</a:t>
              </a:r>
              <a:r>
                <a:rPr lang="en-US" sz="1800" dirty="0" smtClean="0"/>
                <a:t>)</a:t>
              </a:r>
              <a:endParaRPr lang="en-US" sz="1800" i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285750"/>
            <a:ext cx="8472007" cy="4660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en-US" sz="2800" b="1" dirty="0" err="1" smtClean="0"/>
              <a:t>Sumber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alam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berdasarkan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sifat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kelestariannya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464" y="216753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Dokumen</a:t>
            </a:r>
            <a:r>
              <a:rPr lang="en-US" sz="1800" dirty="0"/>
              <a:t> </a:t>
            </a:r>
            <a:r>
              <a:rPr lang="en-US" sz="1800" dirty="0" err="1"/>
              <a:t>amdal</a:t>
            </a:r>
            <a:r>
              <a:rPr lang="en-US" sz="1800" dirty="0"/>
              <a:t> </a:t>
            </a:r>
            <a:r>
              <a:rPr lang="en-US" sz="1800" dirty="0" err="1"/>
              <a:t>menjadi</a:t>
            </a:r>
            <a:r>
              <a:rPr lang="en-US" sz="1800" dirty="0"/>
              <a:t> </a:t>
            </a:r>
            <a:r>
              <a:rPr lang="en-US" sz="1800" dirty="0" err="1"/>
              <a:t>dasar</a:t>
            </a:r>
            <a:r>
              <a:rPr lang="en-US" sz="1800" dirty="0"/>
              <a:t> </a:t>
            </a:r>
            <a:r>
              <a:rPr lang="en-US" sz="1800" dirty="0" err="1"/>
              <a:t>penetapan</a:t>
            </a:r>
            <a:r>
              <a:rPr lang="en-US" sz="1800" dirty="0"/>
              <a:t> </a:t>
            </a:r>
            <a:r>
              <a:rPr lang="en-US" sz="1800" dirty="0" err="1"/>
              <a:t>keputusan</a:t>
            </a:r>
            <a:r>
              <a:rPr lang="en-US" sz="1800" dirty="0"/>
              <a:t> </a:t>
            </a:r>
            <a:r>
              <a:rPr lang="en-US" sz="1800" dirty="0" err="1"/>
              <a:t>kelayakan</a:t>
            </a:r>
            <a:r>
              <a:rPr lang="en-US" sz="1800" dirty="0"/>
              <a:t> </a:t>
            </a:r>
            <a:r>
              <a:rPr lang="en-US" sz="1800" dirty="0" err="1"/>
              <a:t>lingkungan</a:t>
            </a:r>
            <a:r>
              <a:rPr lang="en-US" sz="1800" dirty="0"/>
              <a:t> </a:t>
            </a:r>
            <a:r>
              <a:rPr lang="en-US" sz="1800" dirty="0" err="1"/>
              <a:t>hidup</a:t>
            </a:r>
            <a:r>
              <a:rPr lang="en-US" sz="1800" dirty="0"/>
              <a:t>. </a:t>
            </a:r>
            <a:r>
              <a:rPr lang="en-US" sz="1800" dirty="0" err="1"/>
              <a:t>Dokumen</a:t>
            </a:r>
            <a:r>
              <a:rPr lang="en-US" sz="1800" dirty="0"/>
              <a:t> </a:t>
            </a:r>
            <a:r>
              <a:rPr lang="en-US" sz="1800" dirty="0" err="1"/>
              <a:t>amdal</a:t>
            </a:r>
            <a:r>
              <a:rPr lang="en-US" sz="1800" dirty="0"/>
              <a:t> </a:t>
            </a:r>
            <a:r>
              <a:rPr lang="en-US" sz="1800" dirty="0" err="1"/>
              <a:t>memuat</a:t>
            </a:r>
            <a:r>
              <a:rPr lang="en-US" sz="1800" dirty="0"/>
              <a:t> </a:t>
            </a:r>
            <a:r>
              <a:rPr lang="en-US" sz="1800" dirty="0" err="1"/>
              <a:t>hal</a:t>
            </a:r>
            <a:r>
              <a:rPr lang="en-US" sz="1800" dirty="0"/>
              <a:t>- </a:t>
            </a:r>
            <a:r>
              <a:rPr lang="en-US" sz="1800" dirty="0" err="1"/>
              <a:t>hal</a:t>
            </a:r>
            <a:r>
              <a:rPr lang="en-US" sz="1800" dirty="0"/>
              <a:t> </a:t>
            </a:r>
            <a:r>
              <a:rPr lang="en-US" sz="1800" dirty="0" err="1"/>
              <a:t>berikut</a:t>
            </a:r>
            <a:r>
              <a:rPr lang="en-US" sz="1800" dirty="0"/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64" y="936605"/>
            <a:ext cx="4114800" cy="3291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335623" y="1148775"/>
            <a:ext cx="4007777" cy="2108775"/>
            <a:chOff x="335623" y="1148775"/>
            <a:chExt cx="4007777" cy="2108775"/>
          </a:xfrm>
        </p:grpSpPr>
        <p:sp>
          <p:nvSpPr>
            <p:cNvPr id="4" name="Rectangle 3"/>
            <p:cNvSpPr/>
            <p:nvPr/>
          </p:nvSpPr>
          <p:spPr>
            <a:xfrm>
              <a:off x="713197" y="1148775"/>
              <a:ext cx="3630203" cy="11387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700" dirty="0" err="1"/>
                <a:t>Evaluasi</a:t>
              </a:r>
              <a:r>
                <a:rPr lang="en-US" sz="1700" dirty="0"/>
                <a:t> </a:t>
              </a:r>
              <a:r>
                <a:rPr lang="en-US" sz="1700" dirty="0" err="1"/>
                <a:t>secara</a:t>
              </a:r>
              <a:r>
                <a:rPr lang="en-US" sz="1700" dirty="0"/>
                <a:t> </a:t>
              </a:r>
              <a:r>
                <a:rPr lang="en-US" sz="1700" dirty="0" err="1"/>
                <a:t>holistik</a:t>
              </a:r>
              <a:r>
                <a:rPr lang="en-US" sz="1700" dirty="0"/>
                <a:t> </a:t>
              </a:r>
              <a:r>
                <a:rPr lang="en-US" sz="1700" dirty="0" err="1"/>
                <a:t>terhadap</a:t>
              </a:r>
              <a:r>
                <a:rPr lang="en-US" sz="1700" dirty="0"/>
                <a:t> </a:t>
              </a:r>
              <a:r>
                <a:rPr lang="en-US" sz="1700" dirty="0" err="1"/>
                <a:t>dampak</a:t>
              </a:r>
              <a:r>
                <a:rPr lang="en-US" sz="1700" dirty="0"/>
                <a:t> yang </a:t>
              </a:r>
              <a:r>
                <a:rPr lang="en-US" sz="1700" dirty="0" err="1"/>
                <a:t>terjadi</a:t>
              </a:r>
              <a:r>
                <a:rPr lang="en-US" sz="1700" dirty="0"/>
                <a:t> </a:t>
              </a:r>
              <a:r>
                <a:rPr lang="en-US" sz="1700" dirty="0" err="1"/>
                <a:t>untuk</a:t>
              </a:r>
              <a:r>
                <a:rPr lang="en-US" sz="1700" dirty="0"/>
                <a:t> </a:t>
              </a:r>
              <a:r>
                <a:rPr lang="en-US" sz="1700" dirty="0" err="1"/>
                <a:t>menentukan</a:t>
              </a:r>
              <a:r>
                <a:rPr lang="en-US" sz="1700" dirty="0"/>
                <a:t> </a:t>
              </a:r>
              <a:r>
                <a:rPr lang="en-US" sz="1700" dirty="0" err="1"/>
                <a:t>kelayakan</a:t>
              </a:r>
              <a:r>
                <a:rPr lang="en-US" sz="1700" dirty="0"/>
                <a:t> </a:t>
              </a:r>
              <a:r>
                <a:rPr lang="en-US" sz="1700" dirty="0" err="1"/>
                <a:t>atau</a:t>
              </a:r>
              <a:r>
                <a:rPr lang="en-US" sz="1700" dirty="0"/>
                <a:t> </a:t>
              </a:r>
              <a:r>
                <a:rPr lang="en-US" sz="1700" dirty="0" err="1"/>
                <a:t>ketidaklayakan</a:t>
              </a:r>
              <a:r>
                <a:rPr lang="en-US" sz="1700" dirty="0"/>
                <a:t> </a:t>
              </a:r>
              <a:r>
                <a:rPr lang="en-US" sz="1700" dirty="0" err="1"/>
                <a:t>lingkungan</a:t>
              </a:r>
              <a:r>
                <a:rPr lang="en-US" sz="1700" dirty="0"/>
                <a:t> </a:t>
              </a:r>
              <a:r>
                <a:rPr lang="en-US" sz="1700" dirty="0" err="1"/>
                <a:t>hidup</a:t>
              </a:r>
              <a:r>
                <a:rPr lang="en-US" sz="1700" dirty="0"/>
                <a:t>.</a:t>
              </a:r>
            </a:p>
          </p:txBody>
        </p:sp>
        <p:sp>
          <p:nvSpPr>
            <p:cNvPr id="5" name="Round Diagonal Corner Rectangle 4"/>
            <p:cNvSpPr/>
            <p:nvPr/>
          </p:nvSpPr>
          <p:spPr>
            <a:xfrm>
              <a:off x="669534" y="2571750"/>
              <a:ext cx="3642240" cy="685800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2377" y="2571750"/>
              <a:ext cx="3629398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700" dirty="0"/>
                <a:t>Rencana pengelolaan dan pemantauan lingkungan hidup.</a:t>
              </a:r>
              <a:endParaRPr lang="en-US" sz="1700" dirty="0"/>
            </a:p>
          </p:txBody>
        </p:sp>
        <p:sp>
          <p:nvSpPr>
            <p:cNvPr id="14" name="Teardrop 13"/>
            <p:cNvSpPr/>
            <p:nvPr/>
          </p:nvSpPr>
          <p:spPr>
            <a:xfrm>
              <a:off x="348464" y="1200150"/>
              <a:ext cx="364732" cy="304800"/>
            </a:xfrm>
            <a:prstGeom prst="teardrop">
              <a:avLst/>
            </a:prstGeom>
            <a:solidFill>
              <a:srgbClr val="A782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5" name="Teardrop 14"/>
            <p:cNvSpPr/>
            <p:nvPr/>
          </p:nvSpPr>
          <p:spPr>
            <a:xfrm>
              <a:off x="335623" y="2647950"/>
              <a:ext cx="364732" cy="304800"/>
            </a:xfrm>
            <a:prstGeom prst="teardrop">
              <a:avLst/>
            </a:prstGeom>
            <a:solidFill>
              <a:srgbClr val="A782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256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133350"/>
            <a:ext cx="8686800" cy="69652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indent="-355600" algn="l"/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.</a:t>
            </a:r>
            <a:r>
              <a:rPr lang="id-ID" sz="24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</a:rPr>
              <a:t>PEMANFAATAN SUMBER DAYA ALAM DENGAN PRINSIP-PRINSIP PEMBANGUNAN BERKELANJUTAN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937320"/>
            <a:ext cx="8458200" cy="3648178"/>
            <a:chOff x="304800" y="937320"/>
            <a:chExt cx="8458200" cy="36481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971550"/>
              <a:ext cx="5105400" cy="340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5562600" y="937320"/>
              <a:ext cx="3200400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Menurut</a:t>
              </a:r>
              <a:r>
                <a:rPr lang="en-US" dirty="0"/>
                <a:t> </a:t>
              </a:r>
              <a:r>
                <a:rPr lang="en-US" dirty="0" err="1"/>
                <a:t>Undang-Undang</a:t>
              </a:r>
              <a:r>
                <a:rPr lang="en-US" dirty="0"/>
                <a:t> </a:t>
              </a:r>
              <a:r>
                <a:rPr lang="en-US" dirty="0" err="1"/>
                <a:t>Republik</a:t>
              </a:r>
              <a:r>
                <a:rPr lang="en-US" dirty="0"/>
                <a:t> Indonesia </a:t>
              </a:r>
              <a:r>
                <a:rPr lang="en-US" dirty="0" err="1"/>
                <a:t>Nomor</a:t>
              </a:r>
              <a:r>
                <a:rPr lang="en-US" dirty="0"/>
                <a:t> 32 </a:t>
              </a:r>
              <a:r>
                <a:rPr lang="en-US" dirty="0" err="1"/>
                <a:t>Tahun</a:t>
              </a:r>
              <a:r>
                <a:rPr lang="en-US" dirty="0"/>
                <a:t> 2009 </a:t>
              </a:r>
              <a:r>
                <a:rPr lang="en-US" dirty="0" err="1"/>
                <a:t>tentang</a:t>
              </a:r>
              <a:r>
                <a:rPr lang="en-US" dirty="0"/>
                <a:t> </a:t>
              </a:r>
              <a:r>
                <a:rPr lang="en-US" dirty="0" err="1"/>
                <a:t>Perlindungan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Pengelolaan</a:t>
              </a:r>
              <a:r>
                <a:rPr lang="en-US" dirty="0"/>
                <a:t> </a:t>
              </a:r>
              <a:r>
                <a:rPr lang="en-US" dirty="0" err="1"/>
                <a:t>Lingkungan</a:t>
              </a:r>
              <a:r>
                <a:rPr lang="en-US" dirty="0"/>
                <a:t> </a:t>
              </a:r>
              <a:r>
                <a:rPr lang="en-US" dirty="0" err="1"/>
                <a:t>Hidup</a:t>
              </a:r>
              <a:r>
                <a:rPr lang="en-US" dirty="0"/>
                <a:t>, </a:t>
              </a:r>
              <a:r>
                <a:rPr lang="en-US" b="1" dirty="0" err="1"/>
                <a:t>pembangunan</a:t>
              </a:r>
              <a:r>
                <a:rPr lang="en-US" b="1" dirty="0"/>
                <a:t> </a:t>
              </a:r>
              <a:r>
                <a:rPr lang="en-US" b="1" dirty="0" err="1"/>
                <a:t>berkelanjutan</a:t>
              </a:r>
              <a:r>
                <a:rPr lang="en-US" dirty="0"/>
                <a:t> </a:t>
              </a:r>
              <a:r>
                <a:rPr lang="en-US" dirty="0" err="1"/>
                <a:t>adalah</a:t>
              </a:r>
              <a:r>
                <a:rPr lang="en-US" dirty="0"/>
                <a:t> </a:t>
              </a:r>
              <a:r>
                <a:rPr lang="en-US" dirty="0" err="1"/>
                <a:t>upaya</a:t>
              </a:r>
              <a:r>
                <a:rPr lang="en-US" dirty="0"/>
                <a:t> </a:t>
              </a:r>
              <a:r>
                <a:rPr lang="en-US" dirty="0" err="1"/>
                <a:t>sadar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terencana</a:t>
              </a:r>
              <a:r>
                <a:rPr lang="en-US" dirty="0"/>
                <a:t> yang </a:t>
              </a:r>
              <a:r>
                <a:rPr lang="en-US" dirty="0" err="1"/>
                <a:t>memadukan</a:t>
              </a:r>
              <a:r>
                <a:rPr lang="en-US" dirty="0"/>
                <a:t> </a:t>
              </a:r>
              <a:r>
                <a:rPr lang="en-US" dirty="0" err="1"/>
                <a:t>aspek</a:t>
              </a:r>
              <a:r>
                <a:rPr lang="en-US" dirty="0"/>
                <a:t> </a:t>
              </a:r>
              <a:r>
                <a:rPr lang="en-US" dirty="0" err="1"/>
                <a:t>lingkungan</a:t>
              </a:r>
              <a:r>
                <a:rPr lang="en-US" dirty="0"/>
                <a:t> </a:t>
              </a:r>
              <a:r>
                <a:rPr lang="en-US" dirty="0" err="1"/>
                <a:t>hidup</a:t>
              </a:r>
              <a:r>
                <a:rPr lang="en-US" dirty="0"/>
                <a:t>, </a:t>
              </a:r>
              <a:r>
                <a:rPr lang="en-US" dirty="0" err="1"/>
                <a:t>sosial</a:t>
              </a:r>
              <a:r>
                <a:rPr lang="en-US" dirty="0"/>
                <a:t>,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ekonomi</a:t>
              </a:r>
              <a:r>
                <a:rPr lang="en-US" dirty="0"/>
                <a:t> </a:t>
              </a:r>
              <a:r>
                <a:rPr lang="en-US" dirty="0" err="1"/>
                <a:t>ke</a:t>
              </a:r>
              <a:r>
                <a:rPr lang="en-US" dirty="0"/>
                <a:t> </a:t>
              </a:r>
              <a:r>
                <a:rPr lang="en-US" dirty="0" err="1"/>
                <a:t>dalam</a:t>
              </a:r>
              <a:r>
                <a:rPr lang="en-US" dirty="0"/>
                <a:t> </a:t>
              </a:r>
              <a:r>
                <a:rPr lang="en-US" dirty="0" err="1"/>
                <a:t>strategi</a:t>
              </a:r>
              <a:r>
                <a:rPr lang="en-US" dirty="0"/>
                <a:t> </a:t>
              </a:r>
              <a:r>
                <a:rPr lang="en-US" dirty="0" err="1"/>
                <a:t>pembangunan</a:t>
              </a:r>
              <a:r>
                <a:rPr lang="en-US" dirty="0"/>
                <a:t> </a:t>
              </a:r>
              <a:r>
                <a:rPr lang="en-US" dirty="0" err="1"/>
                <a:t>untuk</a:t>
              </a:r>
              <a:r>
                <a:rPr lang="en-US" dirty="0"/>
                <a:t> </a:t>
              </a:r>
              <a:r>
                <a:rPr lang="en-US" dirty="0" err="1"/>
                <a:t>menjamin</a:t>
              </a:r>
              <a:r>
                <a:rPr lang="en-US" dirty="0"/>
                <a:t> </a:t>
              </a:r>
              <a:r>
                <a:rPr lang="en-US" dirty="0" err="1"/>
                <a:t>keutuhan</a:t>
              </a:r>
              <a:r>
                <a:rPr lang="en-US" dirty="0"/>
                <a:t> </a:t>
              </a:r>
              <a:r>
                <a:rPr lang="en-US" dirty="0" err="1"/>
                <a:t>lingkungan</a:t>
              </a:r>
              <a:r>
                <a:rPr lang="en-US" dirty="0"/>
                <a:t> </a:t>
              </a:r>
              <a:r>
                <a:rPr lang="en-US" dirty="0" err="1"/>
                <a:t>hidup</a:t>
              </a:r>
              <a:r>
                <a:rPr lang="en-US" dirty="0"/>
                <a:t> </a:t>
              </a:r>
              <a:r>
                <a:rPr lang="en-US" dirty="0" err="1"/>
                <a:t>serta</a:t>
              </a:r>
              <a:r>
                <a:rPr lang="en-US" dirty="0"/>
                <a:t> </a:t>
              </a:r>
              <a:r>
                <a:rPr lang="en-US" dirty="0" err="1"/>
                <a:t>keselamatan</a:t>
              </a:r>
              <a:r>
                <a:rPr lang="en-US" dirty="0"/>
                <a:t>, </a:t>
              </a:r>
              <a:r>
                <a:rPr lang="en-US" dirty="0" err="1"/>
                <a:t>kemampuan</a:t>
              </a:r>
              <a:r>
                <a:rPr lang="en-US" dirty="0"/>
                <a:t>, </a:t>
              </a:r>
              <a:r>
                <a:rPr lang="en-US" dirty="0" err="1"/>
                <a:t>kesejahteraan</a:t>
              </a:r>
              <a:r>
                <a:rPr lang="en-US" dirty="0"/>
                <a:t>,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mutu</a:t>
              </a:r>
              <a:r>
                <a:rPr lang="en-US" dirty="0"/>
                <a:t> </a:t>
              </a:r>
              <a:r>
                <a:rPr lang="en-US" dirty="0" err="1"/>
                <a:t>hidup</a:t>
              </a:r>
              <a:r>
                <a:rPr lang="en-US" dirty="0"/>
                <a:t> </a:t>
              </a:r>
              <a:r>
                <a:rPr lang="en-US" dirty="0" err="1"/>
                <a:t>generasi</a:t>
              </a:r>
              <a:r>
                <a:rPr lang="en-US" dirty="0"/>
                <a:t> </a:t>
              </a:r>
              <a:r>
                <a:rPr lang="en-US" dirty="0" err="1"/>
                <a:t>masa</a:t>
              </a:r>
              <a:r>
                <a:rPr lang="en-US" dirty="0"/>
                <a:t> </a:t>
              </a:r>
              <a:r>
                <a:rPr lang="en-US" dirty="0" err="1"/>
                <a:t>kini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generasi</a:t>
              </a:r>
              <a:r>
                <a:rPr lang="en-US" dirty="0"/>
                <a:t> </a:t>
              </a:r>
              <a:r>
                <a:rPr lang="en-US" dirty="0" err="1"/>
                <a:t>masa</a:t>
              </a:r>
              <a:r>
                <a:rPr lang="en-US" dirty="0"/>
                <a:t> </a:t>
              </a:r>
              <a:r>
                <a:rPr lang="en-US" dirty="0" err="1"/>
                <a:t>depan</a:t>
              </a:r>
              <a:r>
                <a:rPr lang="en-US" dirty="0"/>
                <a:t>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072974" y="4339277"/>
              <a:ext cx="1337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pixabay.com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9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251" y="209550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Ada lima </a:t>
            </a:r>
            <a:r>
              <a:rPr lang="en-US" sz="2000" dirty="0" err="1"/>
              <a:t>prinsip</a:t>
            </a:r>
            <a:r>
              <a:rPr lang="en-US" sz="2000" dirty="0"/>
              <a:t> </a:t>
            </a:r>
            <a:r>
              <a:rPr lang="en-US" sz="2000" dirty="0" err="1"/>
              <a:t>utama</a:t>
            </a:r>
            <a:r>
              <a:rPr lang="en-US" sz="2000" dirty="0"/>
              <a:t> </a:t>
            </a:r>
            <a:r>
              <a:rPr lang="en-US" sz="2000" dirty="0" err="1"/>
              <a:t>pembangunan</a:t>
            </a:r>
            <a:r>
              <a:rPr lang="en-US" sz="2000" dirty="0"/>
              <a:t> </a:t>
            </a:r>
            <a:r>
              <a:rPr lang="en-US" sz="2000" dirty="0" err="1"/>
              <a:t>berkelanjutan</a:t>
            </a:r>
            <a:r>
              <a:rPr lang="en-US" sz="2000" dirty="0"/>
              <a:t>, </a:t>
            </a:r>
            <a:r>
              <a:rPr lang="en-US" sz="2000" dirty="0" err="1"/>
              <a:t>yaitu</a:t>
            </a:r>
            <a:r>
              <a:rPr lang="en-US" sz="2000" dirty="0"/>
              <a:t>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. 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65514946"/>
              </p:ext>
            </p:extLst>
          </p:nvPr>
        </p:nvGraphicFramePr>
        <p:xfrm>
          <a:off x="312506" y="819150"/>
          <a:ext cx="4107094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705070" y="971550"/>
            <a:ext cx="4134130" cy="3439768"/>
            <a:chOff x="4705070" y="971550"/>
            <a:chExt cx="4134130" cy="34397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1"/>
            <a:stretch/>
          </p:blipFill>
          <p:spPr>
            <a:xfrm>
              <a:off x="4705070" y="971550"/>
              <a:ext cx="4134130" cy="31935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705070" y="4165097"/>
              <a:ext cx="15456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hlinkClick r:id="rId8"/>
                </a:rPr>
                <a:t>Sumber</a:t>
              </a:r>
              <a:r>
                <a:rPr lang="en-US" sz="1000" dirty="0">
                  <a:hlinkClick r:id="rId8"/>
                </a:rPr>
                <a:t> : en.wikipedia.org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111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0955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Strategi</a:t>
            </a:r>
            <a:r>
              <a:rPr lang="en-US" sz="1800" dirty="0"/>
              <a:t> </a:t>
            </a:r>
            <a:r>
              <a:rPr lang="en-US" sz="1800" dirty="0" err="1"/>
              <a:t>nasional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pembangunan</a:t>
            </a:r>
            <a:r>
              <a:rPr lang="en-US" sz="1800" dirty="0"/>
              <a:t> </a:t>
            </a:r>
            <a:r>
              <a:rPr lang="en-US" sz="1800" dirty="0" err="1"/>
              <a:t>berkelanjutan</a:t>
            </a:r>
            <a:r>
              <a:rPr lang="en-US" sz="1800" dirty="0"/>
              <a:t> </a:t>
            </a:r>
            <a:r>
              <a:rPr lang="en-US" sz="1800" dirty="0" err="1"/>
              <a:t>dituangkan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Agenda 21 Indonesia. </a:t>
            </a:r>
            <a:r>
              <a:rPr lang="en-US" sz="1800" dirty="0" err="1"/>
              <a:t>Pokok-pokok</a:t>
            </a:r>
            <a:r>
              <a:rPr lang="en-US" sz="1800" dirty="0"/>
              <a:t> </a:t>
            </a:r>
            <a:r>
              <a:rPr lang="en-US" sz="1800" dirty="0" err="1"/>
              <a:t>pikiran</a:t>
            </a:r>
            <a:r>
              <a:rPr lang="en-US" sz="1800" dirty="0"/>
              <a:t> yang </a:t>
            </a:r>
            <a:r>
              <a:rPr lang="en-US" sz="1800" dirty="0" err="1"/>
              <a:t>terdapat</a:t>
            </a:r>
            <a:r>
              <a:rPr lang="en-US" sz="1800" dirty="0"/>
              <a:t> di </a:t>
            </a:r>
            <a:r>
              <a:rPr lang="en-US" sz="1800" dirty="0" err="1"/>
              <a:t>dalamnya</a:t>
            </a:r>
            <a:r>
              <a:rPr lang="en-US" sz="1800" dirty="0"/>
              <a:t> </a:t>
            </a:r>
            <a:r>
              <a:rPr lang="en-US" sz="1800" dirty="0" err="1"/>
              <a:t>mencakup</a:t>
            </a:r>
            <a:r>
              <a:rPr lang="en-US" sz="1800" dirty="0"/>
              <a:t> </a:t>
            </a:r>
            <a:r>
              <a:rPr lang="en-US" sz="1800" dirty="0" err="1"/>
              <a:t>hal-hal</a:t>
            </a:r>
            <a:r>
              <a:rPr lang="en-US" sz="1800" dirty="0"/>
              <a:t> </a:t>
            </a:r>
            <a:r>
              <a:rPr lang="en-US" sz="1800" dirty="0" err="1"/>
              <a:t>berikut</a:t>
            </a:r>
            <a:r>
              <a:rPr lang="en-US" sz="1800" dirty="0"/>
              <a:t>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1675" y="1123950"/>
            <a:ext cx="8617525" cy="3375826"/>
            <a:chOff x="221675" y="1123950"/>
            <a:chExt cx="8617525" cy="33758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821"/>
            <a:stretch/>
          </p:blipFill>
          <p:spPr>
            <a:xfrm>
              <a:off x="304801" y="1123950"/>
              <a:ext cx="5486399" cy="3165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5943600" y="1371183"/>
              <a:ext cx="2895600" cy="28007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 err="1"/>
                <a:t>Pelayanan</a:t>
              </a:r>
              <a:r>
                <a:rPr lang="en-US" dirty="0"/>
                <a:t> </a:t>
              </a:r>
              <a:r>
                <a:rPr lang="en-US" dirty="0" err="1"/>
                <a:t>masyarakat</a:t>
              </a:r>
              <a:r>
                <a:rPr lang="en-US" dirty="0"/>
                <a:t> di </a:t>
              </a:r>
              <a:r>
                <a:rPr lang="en-US" dirty="0" err="1"/>
                <a:t>bidang</a:t>
              </a:r>
              <a:r>
                <a:rPr lang="en-US" dirty="0"/>
                <a:t> </a:t>
              </a:r>
              <a:r>
                <a:rPr lang="en-US" dirty="0" err="1"/>
                <a:t>pengentasan</a:t>
              </a:r>
              <a:r>
                <a:rPr lang="en-US" dirty="0"/>
                <a:t> </a:t>
              </a:r>
              <a:r>
                <a:rPr lang="en-US" dirty="0" err="1"/>
                <a:t>kaum</a:t>
              </a:r>
              <a:r>
                <a:rPr lang="en-US" dirty="0"/>
                <a:t> </a:t>
              </a:r>
              <a:r>
                <a:rPr lang="en-US" dirty="0" err="1"/>
                <a:t>miskin</a:t>
              </a:r>
              <a:r>
                <a:rPr lang="en-US" dirty="0"/>
                <a:t>, </a:t>
              </a:r>
              <a:r>
                <a:rPr lang="en-US" dirty="0" err="1"/>
                <a:t>perubahan</a:t>
              </a:r>
              <a:r>
                <a:rPr lang="en-US" dirty="0"/>
                <a:t> </a:t>
              </a:r>
              <a:r>
                <a:rPr lang="en-US" dirty="0" err="1"/>
                <a:t>pola</a:t>
              </a:r>
              <a:r>
                <a:rPr lang="en-US" dirty="0"/>
                <a:t> </a:t>
              </a:r>
              <a:r>
                <a:rPr lang="en-US" dirty="0" err="1"/>
                <a:t>konsumsi</a:t>
              </a:r>
              <a:r>
                <a:rPr lang="en-US" dirty="0"/>
                <a:t>, </a:t>
              </a:r>
              <a:r>
                <a:rPr lang="en-US" dirty="0" err="1"/>
                <a:t>dinamisasi</a:t>
              </a:r>
              <a:r>
                <a:rPr lang="en-US" dirty="0"/>
                <a:t> </a:t>
              </a:r>
              <a:r>
                <a:rPr lang="en-US" dirty="0" err="1"/>
                <a:t>kependudukan</a:t>
              </a:r>
              <a:r>
                <a:rPr lang="en-US" dirty="0"/>
                <a:t>, </a:t>
              </a:r>
              <a:r>
                <a:rPr lang="en-US" dirty="0" err="1"/>
                <a:t>pengelolaan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peningkatan</a:t>
              </a:r>
              <a:r>
                <a:rPr lang="en-US" dirty="0"/>
                <a:t> </a:t>
              </a:r>
              <a:r>
                <a:rPr lang="en-US" dirty="0" err="1"/>
                <a:t>kesehatan</a:t>
              </a:r>
              <a:r>
                <a:rPr lang="en-US" dirty="0"/>
                <a:t>, </a:t>
              </a:r>
              <a:r>
                <a:rPr lang="en-US" dirty="0" err="1"/>
                <a:t>pengembangan</a:t>
              </a:r>
              <a:r>
                <a:rPr lang="en-US" dirty="0"/>
                <a:t> </a:t>
              </a:r>
              <a:r>
                <a:rPr lang="en-US" dirty="0" err="1"/>
                <a:t>perumahan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permukiman</a:t>
              </a:r>
              <a:r>
                <a:rPr lang="en-US" dirty="0"/>
                <a:t>,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sistem</a:t>
              </a:r>
              <a:r>
                <a:rPr lang="en-US" dirty="0"/>
                <a:t> </a:t>
              </a:r>
              <a:r>
                <a:rPr lang="en-US" dirty="0" err="1"/>
                <a:t>perdagangan</a:t>
              </a:r>
              <a:r>
                <a:rPr lang="en-US" dirty="0"/>
                <a:t> global, </a:t>
              </a:r>
              <a:r>
                <a:rPr lang="en-US" dirty="0" err="1"/>
                <a:t>instrumen</a:t>
              </a:r>
              <a:r>
                <a:rPr lang="en-US" dirty="0"/>
                <a:t> </a:t>
              </a:r>
              <a:r>
                <a:rPr lang="en-US" dirty="0" err="1"/>
                <a:t>ekonomi</a:t>
              </a:r>
              <a:r>
                <a:rPr lang="en-US" dirty="0"/>
                <a:t> </a:t>
              </a:r>
              <a:r>
                <a:rPr lang="en-US" dirty="0" err="1"/>
                <a:t>serta</a:t>
              </a:r>
              <a:r>
                <a:rPr lang="en-US" dirty="0"/>
                <a:t> </a:t>
              </a:r>
              <a:r>
                <a:rPr lang="en-US" dirty="0" err="1"/>
                <a:t>neraca</a:t>
              </a:r>
              <a:r>
                <a:rPr lang="en-US" dirty="0"/>
                <a:t> </a:t>
              </a:r>
              <a:r>
                <a:rPr lang="en-US" dirty="0" err="1"/>
                <a:t>ekonomi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Iingkungan</a:t>
              </a:r>
              <a:r>
                <a:rPr lang="en-US" dirty="0"/>
                <a:t> </a:t>
              </a:r>
              <a:r>
                <a:rPr lang="en-US" dirty="0" err="1"/>
                <a:t>terpadu</a:t>
              </a:r>
              <a:r>
                <a:rPr lang="en-US" dirty="0"/>
                <a:t>.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1675" y="4253555"/>
              <a:ext cx="14975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hlinkClick r:id="rId3"/>
                </a:rPr>
                <a:t>Sumber</a:t>
              </a:r>
              <a:r>
                <a:rPr lang="en-US" sz="1000" dirty="0">
                  <a:hlinkClick r:id="rId3"/>
                </a:rPr>
                <a:t> : www.flickr.com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34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3754" y="438150"/>
            <a:ext cx="8675446" cy="4050192"/>
            <a:chOff x="163754" y="438150"/>
            <a:chExt cx="8675446" cy="40501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47"/>
            <a:stretch/>
          </p:blipFill>
          <p:spPr>
            <a:xfrm>
              <a:off x="252484" y="438150"/>
              <a:ext cx="6096000" cy="3827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6553200" y="880229"/>
              <a:ext cx="2286000" cy="313932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800" dirty="0" err="1"/>
                <a:t>Pengelolaan</a:t>
              </a:r>
              <a:r>
                <a:rPr lang="en-US" sz="1800" dirty="0"/>
                <a:t> </a:t>
              </a:r>
              <a:r>
                <a:rPr lang="en-US" sz="1800" dirty="0" err="1"/>
                <a:t>limbah</a:t>
              </a:r>
              <a:r>
                <a:rPr lang="en-US" sz="1800" dirty="0"/>
                <a:t> yang </a:t>
              </a:r>
              <a:r>
                <a:rPr lang="en-US" sz="1800" dirty="0" err="1"/>
                <a:t>yang</a:t>
              </a:r>
              <a:r>
                <a:rPr lang="en-US" sz="1800" dirty="0"/>
                <a:t> </a:t>
              </a:r>
              <a:r>
                <a:rPr lang="en-US" sz="1800" dirty="0" err="1"/>
                <a:t>meliputi</a:t>
              </a:r>
              <a:r>
                <a:rPr lang="en-US" sz="1800" dirty="0"/>
                <a:t> </a:t>
              </a:r>
              <a:r>
                <a:rPr lang="en-US" sz="1800" dirty="0" err="1"/>
                <a:t>perlindungan</a:t>
              </a:r>
              <a:r>
                <a:rPr lang="en-US" sz="1800" dirty="0"/>
                <a:t> </a:t>
              </a:r>
              <a:r>
                <a:rPr lang="en-US" sz="1800" dirty="0" err="1"/>
                <a:t>atmosfer</a:t>
              </a:r>
              <a:r>
                <a:rPr lang="en-US" sz="1800" dirty="0"/>
                <a:t>, </a:t>
              </a:r>
              <a:r>
                <a:rPr lang="en-US" sz="1800" dirty="0" err="1"/>
                <a:t>pengelolaan</a:t>
              </a:r>
              <a:r>
                <a:rPr lang="en-US" sz="1800" dirty="0"/>
                <a:t> </a:t>
              </a:r>
              <a:r>
                <a:rPr lang="en-US" sz="1800" dirty="0" err="1"/>
                <a:t>bahan</a:t>
              </a:r>
              <a:r>
                <a:rPr lang="en-US" sz="1800" dirty="0"/>
                <a:t> </a:t>
              </a:r>
              <a:r>
                <a:rPr lang="en-US" sz="1800" dirty="0" err="1"/>
                <a:t>kimia</a:t>
              </a:r>
              <a:r>
                <a:rPr lang="en-US" sz="1800" dirty="0"/>
                <a:t> </a:t>
              </a:r>
              <a:r>
                <a:rPr lang="en-US" sz="1800" dirty="0" err="1"/>
                <a:t>beracun</a:t>
              </a:r>
              <a:r>
                <a:rPr lang="en-US" sz="1800" dirty="0"/>
                <a:t>, </a:t>
              </a:r>
              <a:r>
                <a:rPr lang="en-US" sz="1800" dirty="0" err="1"/>
                <a:t>pengelolaan</a:t>
              </a:r>
              <a:r>
                <a:rPr lang="en-US" sz="1800" dirty="0"/>
                <a:t> </a:t>
              </a:r>
              <a:r>
                <a:rPr lang="en-US" sz="1800" dirty="0" err="1"/>
                <a:t>limbah</a:t>
              </a:r>
              <a:r>
                <a:rPr lang="en-US" sz="1800" dirty="0"/>
                <a:t> </a:t>
              </a:r>
              <a:r>
                <a:rPr lang="en-US" sz="1800" dirty="0" err="1"/>
                <a:t>bahan</a:t>
              </a:r>
              <a:r>
                <a:rPr lang="en-US" sz="1800" dirty="0"/>
                <a:t> </a:t>
              </a:r>
              <a:r>
                <a:rPr lang="en-US" sz="1800" dirty="0" err="1"/>
                <a:t>berbahaya</a:t>
              </a:r>
              <a:r>
                <a:rPr lang="en-US" sz="1800" dirty="0"/>
                <a:t> </a:t>
              </a:r>
              <a:r>
                <a:rPr lang="en-US" sz="1800" dirty="0" err="1"/>
                <a:t>dan</a:t>
              </a:r>
              <a:r>
                <a:rPr lang="en-US" sz="1800" dirty="0"/>
                <a:t> </a:t>
              </a:r>
              <a:r>
                <a:rPr lang="en-US" sz="1800" dirty="0" err="1"/>
                <a:t>beracun</a:t>
              </a:r>
              <a:r>
                <a:rPr lang="en-US" sz="1800" dirty="0"/>
                <a:t>, </a:t>
              </a:r>
              <a:r>
                <a:rPr lang="en-US" sz="1800" dirty="0" err="1"/>
                <a:t>pengelolaan</a:t>
              </a:r>
              <a:r>
                <a:rPr lang="en-US" sz="1800" dirty="0"/>
                <a:t> </a:t>
              </a:r>
              <a:r>
                <a:rPr lang="en-US" sz="1800" dirty="0" err="1"/>
                <a:t>limbah</a:t>
              </a:r>
              <a:r>
                <a:rPr lang="en-US" sz="1800" dirty="0"/>
                <a:t> </a:t>
              </a:r>
              <a:r>
                <a:rPr lang="en-US" sz="1800" dirty="0" err="1"/>
                <a:t>radioaktif</a:t>
              </a:r>
              <a:r>
                <a:rPr lang="en-US" sz="1800" dirty="0"/>
                <a:t>, </a:t>
              </a:r>
              <a:r>
                <a:rPr lang="en-US" sz="1800" dirty="0" err="1"/>
                <a:t>serta</a:t>
              </a:r>
              <a:r>
                <a:rPr lang="en-US" sz="1800" dirty="0"/>
                <a:t> </a:t>
              </a:r>
              <a:r>
                <a:rPr lang="en-US" sz="1800" dirty="0" err="1"/>
                <a:t>pengelolaan</a:t>
              </a:r>
              <a:r>
                <a:rPr lang="en-US" sz="1800" dirty="0"/>
                <a:t> </a:t>
              </a:r>
              <a:r>
                <a:rPr lang="en-US" sz="1800" dirty="0" err="1"/>
                <a:t>limbah</a:t>
              </a:r>
              <a:r>
                <a:rPr lang="en-US" sz="1800" dirty="0"/>
                <a:t> </a:t>
              </a:r>
              <a:r>
                <a:rPr lang="en-US" sz="1800" dirty="0" err="1"/>
                <a:t>padat</a:t>
              </a:r>
              <a:r>
                <a:rPr lang="en-US" sz="1800" dirty="0"/>
                <a:t> </a:t>
              </a:r>
              <a:r>
                <a:rPr lang="en-US" sz="1800" dirty="0" err="1"/>
                <a:t>dan</a:t>
              </a:r>
              <a:r>
                <a:rPr lang="en-US" sz="1800" dirty="0"/>
                <a:t> </a:t>
              </a:r>
              <a:r>
                <a:rPr lang="en-US" sz="1800" dirty="0" err="1"/>
                <a:t>cair</a:t>
              </a:r>
              <a:r>
                <a:rPr lang="en-US" sz="1800" dirty="0"/>
                <a:t>.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3754" y="4242121"/>
              <a:ext cx="12731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hlinkClick r:id="rId3"/>
                </a:rPr>
                <a:t>Sumber</a:t>
              </a:r>
              <a:r>
                <a:rPr lang="en-US" sz="1000" dirty="0">
                  <a:hlinkClick r:id="rId3"/>
                </a:rPr>
                <a:t> :pxhere.com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421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48200" y="438150"/>
            <a:ext cx="4233706" cy="3886200"/>
            <a:chOff x="4648200" y="438150"/>
            <a:chExt cx="4233706" cy="3886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78" r="1153"/>
            <a:stretch/>
          </p:blipFill>
          <p:spPr>
            <a:xfrm>
              <a:off x="4648200" y="1468232"/>
              <a:ext cx="4233706" cy="2856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5012453" y="438150"/>
              <a:ext cx="3505200" cy="13234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 err="1"/>
                <a:t>Pengelolaan</a:t>
              </a:r>
              <a:r>
                <a:rPr lang="en-US" dirty="0"/>
                <a:t> </a:t>
              </a:r>
              <a:r>
                <a:rPr lang="en-US" dirty="0" err="1"/>
                <a:t>sumber</a:t>
              </a:r>
              <a:r>
                <a:rPr lang="en-US" dirty="0"/>
                <a:t> </a:t>
              </a:r>
              <a:r>
                <a:rPr lang="en-US" dirty="0" err="1"/>
                <a:t>daya</a:t>
              </a:r>
              <a:r>
                <a:rPr lang="en-US" dirty="0"/>
                <a:t> </a:t>
              </a:r>
              <a:r>
                <a:rPr lang="en-US" dirty="0" err="1"/>
                <a:t>tanah</a:t>
              </a:r>
              <a:r>
                <a:rPr lang="en-US" dirty="0"/>
                <a:t> yang </a:t>
              </a:r>
              <a:r>
                <a:rPr lang="en-US" dirty="0" err="1"/>
                <a:t>memuat</a:t>
              </a:r>
              <a:r>
                <a:rPr lang="en-US" dirty="0"/>
                <a:t> </a:t>
              </a:r>
              <a:r>
                <a:rPr lang="en-US" dirty="0" err="1"/>
                <a:t>penatagunaan</a:t>
              </a:r>
              <a:r>
                <a:rPr lang="en-US" dirty="0"/>
                <a:t> </a:t>
              </a:r>
              <a:r>
                <a:rPr lang="en-US" dirty="0" err="1"/>
                <a:t>sumber</a:t>
              </a:r>
              <a:r>
                <a:rPr lang="en-US" dirty="0"/>
                <a:t> </a:t>
              </a:r>
              <a:r>
                <a:rPr lang="en-US" dirty="0" err="1"/>
                <a:t>daya</a:t>
              </a:r>
              <a:r>
                <a:rPr lang="en-US" dirty="0"/>
                <a:t> </a:t>
              </a:r>
              <a:r>
                <a:rPr lang="en-US" dirty="0" err="1"/>
                <a:t>tanah</a:t>
              </a:r>
              <a:r>
                <a:rPr lang="en-US" dirty="0"/>
                <a:t>, </a:t>
              </a:r>
              <a:r>
                <a:rPr lang="en-US" dirty="0" err="1"/>
                <a:t>pengelolaan</a:t>
              </a:r>
              <a:r>
                <a:rPr lang="en-US" dirty="0"/>
                <a:t> </a:t>
              </a:r>
              <a:r>
                <a:rPr lang="en-US" dirty="0" err="1"/>
                <a:t>hutan</a:t>
              </a:r>
              <a:r>
                <a:rPr lang="en-US" dirty="0"/>
                <a:t>, </a:t>
              </a:r>
              <a:r>
                <a:rPr lang="en-US" dirty="0" err="1"/>
                <a:t>serta</a:t>
              </a:r>
              <a:r>
                <a:rPr lang="en-US" dirty="0"/>
                <a:t> </a:t>
              </a:r>
              <a:r>
                <a:rPr lang="en-US" dirty="0" err="1"/>
                <a:t>pengembangan</a:t>
              </a:r>
              <a:r>
                <a:rPr lang="en-US" dirty="0"/>
                <a:t> </a:t>
              </a:r>
              <a:r>
                <a:rPr lang="en-US" dirty="0" err="1"/>
                <a:t>pertanian</a:t>
              </a:r>
              <a:r>
                <a:rPr lang="en-US" dirty="0"/>
                <a:t> di </a:t>
              </a:r>
              <a:r>
                <a:rPr lang="en-US" dirty="0" err="1"/>
                <a:t>perdesaan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pengelolaan</a:t>
              </a:r>
              <a:r>
                <a:rPr lang="en-US" dirty="0"/>
                <a:t> </a:t>
              </a:r>
              <a:r>
                <a:rPr lang="en-US" dirty="0" err="1"/>
                <a:t>sumber</a:t>
              </a:r>
              <a:r>
                <a:rPr lang="en-US" dirty="0"/>
                <a:t> </a:t>
              </a:r>
              <a:r>
                <a:rPr lang="en-US" dirty="0" err="1"/>
                <a:t>daya</a:t>
              </a:r>
              <a:r>
                <a:rPr lang="en-US" dirty="0"/>
                <a:t> air.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2567" y="209550"/>
            <a:ext cx="4226371" cy="4114800"/>
            <a:chOff x="352567" y="209550"/>
            <a:chExt cx="4226371" cy="4114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567" y="209550"/>
              <a:ext cx="4226371" cy="28175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213137" y="2352675"/>
              <a:ext cx="12234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Sumber</a:t>
              </a:r>
              <a:r>
                <a:rPr lang="en-US" sz="900" dirty="0"/>
                <a:t> : pixabay.com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3235" y="2754690"/>
              <a:ext cx="3305034" cy="15696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 err="1" smtClean="0"/>
                <a:t>Pengelolaan</a:t>
              </a:r>
              <a:r>
                <a:rPr lang="en-US" dirty="0" smtClean="0"/>
                <a:t> </a:t>
              </a:r>
              <a:r>
                <a:rPr lang="en-US" dirty="0" err="1"/>
                <a:t>sumber</a:t>
              </a:r>
              <a:r>
                <a:rPr lang="en-US" dirty="0"/>
                <a:t> </a:t>
              </a:r>
              <a:r>
                <a:rPr lang="en-US" dirty="0" err="1"/>
                <a:t>daya</a:t>
              </a:r>
              <a:r>
                <a:rPr lang="en-US" dirty="0"/>
                <a:t> </a:t>
              </a:r>
              <a:r>
                <a:rPr lang="en-US" dirty="0" err="1"/>
                <a:t>alam</a:t>
              </a:r>
              <a:r>
                <a:rPr lang="en-US" dirty="0"/>
                <a:t> yang </a:t>
              </a:r>
              <a:r>
                <a:rPr lang="en-US" dirty="0" err="1"/>
                <a:t>mengutamakan</a:t>
              </a:r>
              <a:r>
                <a:rPr lang="en-US" dirty="0"/>
                <a:t> </a:t>
              </a:r>
              <a:r>
                <a:rPr lang="en-US" dirty="0" err="1"/>
                <a:t>konservasi</a:t>
              </a:r>
              <a:r>
                <a:rPr lang="en-US" dirty="0"/>
                <a:t> </a:t>
              </a:r>
              <a:r>
                <a:rPr lang="en-US" dirty="0" err="1"/>
                <a:t>keanekaragaman</a:t>
              </a:r>
              <a:r>
                <a:rPr lang="en-US" dirty="0"/>
                <a:t> </a:t>
              </a:r>
              <a:r>
                <a:rPr lang="en-US" dirty="0" err="1"/>
                <a:t>hayati</a:t>
              </a:r>
              <a:r>
                <a:rPr lang="en-US" dirty="0"/>
                <a:t>, </a:t>
              </a:r>
              <a:r>
                <a:rPr lang="en-US" dirty="0" err="1"/>
                <a:t>pengembangan</a:t>
              </a:r>
              <a:r>
                <a:rPr lang="en-US" dirty="0"/>
                <a:t> </a:t>
              </a:r>
              <a:r>
                <a:rPr lang="en-US" dirty="0" err="1"/>
                <a:t>bioteknologi</a:t>
              </a:r>
              <a:r>
                <a:rPr lang="en-US" dirty="0"/>
                <a:t>, </a:t>
              </a:r>
              <a:r>
                <a:rPr lang="en-US" dirty="0" err="1"/>
                <a:t>serta</a:t>
              </a:r>
              <a:r>
                <a:rPr lang="en-US" dirty="0"/>
                <a:t> </a:t>
              </a:r>
              <a:r>
                <a:rPr lang="en-US" dirty="0" err="1"/>
                <a:t>pengelolaan</a:t>
              </a:r>
              <a:r>
                <a:rPr lang="en-US" dirty="0"/>
                <a:t> </a:t>
              </a:r>
              <a:r>
                <a:rPr lang="en-US" dirty="0" err="1"/>
                <a:t>terpadu</a:t>
              </a:r>
              <a:r>
                <a:rPr lang="en-US" dirty="0"/>
                <a:t> </a:t>
              </a:r>
              <a:r>
                <a:rPr lang="en-US" dirty="0" err="1"/>
                <a:t>wilayah</a:t>
              </a:r>
              <a:r>
                <a:rPr lang="en-US" dirty="0"/>
                <a:t> </a:t>
              </a:r>
              <a:r>
                <a:rPr lang="en-US" dirty="0" err="1"/>
                <a:t>pesisir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lautan</a:t>
              </a:r>
              <a:r>
                <a:rPr lang="en-US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86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232" y="249079"/>
            <a:ext cx="3962400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 err="1">
                <a:solidFill>
                  <a:srgbClr val="7030A0"/>
                </a:solidFill>
              </a:rPr>
              <a:t>Pemanfaatan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lingkungan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untuk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pembangunan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berkelanjutan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</a:rPr>
              <a:t>                  </a:t>
            </a:r>
            <a:r>
              <a:rPr lang="en-US" sz="1800" b="1" dirty="0" err="1" smtClean="0">
                <a:solidFill>
                  <a:srgbClr val="7030A0"/>
                </a:solidFill>
              </a:rPr>
              <a:t>antara</a:t>
            </a:r>
            <a:r>
              <a:rPr lang="en-US" sz="1800" b="1" dirty="0" smtClean="0">
                <a:solidFill>
                  <a:srgbClr val="7030A0"/>
                </a:solidFill>
              </a:rPr>
              <a:t> </a:t>
            </a:r>
            <a:r>
              <a:rPr lang="en-US" sz="1800" b="1" dirty="0">
                <a:solidFill>
                  <a:srgbClr val="7030A0"/>
                </a:solidFill>
              </a:rPr>
              <a:t>lain </a:t>
            </a:r>
            <a:r>
              <a:rPr lang="en-US" sz="1800" b="1" dirty="0" err="1">
                <a:solidFill>
                  <a:srgbClr val="7030A0"/>
                </a:solidFill>
              </a:rPr>
              <a:t>dapat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dilakukan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</a:rPr>
              <a:t>dengan</a:t>
            </a:r>
            <a:r>
              <a:rPr lang="en-US" sz="1800" b="1" dirty="0" smtClean="0">
                <a:solidFill>
                  <a:srgbClr val="7030A0"/>
                </a:solidFill>
              </a:rPr>
              <a:t>         </a:t>
            </a:r>
            <a:r>
              <a:rPr lang="en-US" sz="1800" b="1" dirty="0" err="1">
                <a:solidFill>
                  <a:srgbClr val="7030A0"/>
                </a:solidFill>
              </a:rPr>
              <a:t>hal-hal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</a:rPr>
              <a:t>berikut</a:t>
            </a:r>
            <a:r>
              <a:rPr lang="en-US" sz="1800" b="1" dirty="0" smtClean="0">
                <a:solidFill>
                  <a:srgbClr val="7030A0"/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1800" dirty="0" err="1" smtClean="0"/>
              <a:t>Pelaksanaan</a:t>
            </a:r>
            <a:r>
              <a:rPr lang="en-US" sz="1800" dirty="0" smtClean="0"/>
              <a:t> </a:t>
            </a:r>
            <a:r>
              <a:rPr lang="en-US" sz="1800" dirty="0" err="1"/>
              <a:t>kegiatan</a:t>
            </a:r>
            <a:r>
              <a:rPr lang="en-US" sz="1800" dirty="0"/>
              <a:t> </a:t>
            </a:r>
            <a:r>
              <a:rPr lang="en-US" sz="1800" dirty="0" err="1"/>
              <a:t>pertanian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peternakan</a:t>
            </a:r>
            <a:r>
              <a:rPr lang="en-US" sz="1800" dirty="0"/>
              <a:t> yang </a:t>
            </a:r>
            <a:r>
              <a:rPr lang="en-US" sz="1800" dirty="0" err="1"/>
              <a:t>ramah</a:t>
            </a:r>
            <a:r>
              <a:rPr lang="en-US" sz="1800" dirty="0"/>
              <a:t> </a:t>
            </a:r>
            <a:r>
              <a:rPr lang="en-US" sz="1800" dirty="0" err="1" smtClean="0"/>
              <a:t>lingkungan</a:t>
            </a:r>
            <a:r>
              <a:rPr lang="en-US" sz="1800" dirty="0" smtClean="0"/>
              <a:t>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1800" dirty="0" err="1" smtClean="0"/>
              <a:t>Pencegahan</a:t>
            </a:r>
            <a:r>
              <a:rPr lang="en-US" sz="1800" dirty="0" smtClean="0"/>
              <a:t> </a:t>
            </a:r>
            <a:r>
              <a:rPr lang="en-US" sz="1800" dirty="0" err="1"/>
              <a:t>penurunan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peningkatan</a:t>
            </a:r>
            <a:r>
              <a:rPr lang="en-US" sz="1800" dirty="0"/>
              <a:t> </a:t>
            </a:r>
            <a:r>
              <a:rPr lang="en-US" sz="1800" dirty="0" err="1"/>
              <a:t>serapan</a:t>
            </a:r>
            <a:r>
              <a:rPr lang="en-US" sz="1800" dirty="0"/>
              <a:t> </a:t>
            </a:r>
            <a:r>
              <a:rPr lang="en-US" sz="1800" dirty="0" err="1"/>
              <a:t>karbon</a:t>
            </a:r>
            <a:r>
              <a:rPr lang="en-US" sz="1800" dirty="0"/>
              <a:t> di </a:t>
            </a:r>
            <a:r>
              <a:rPr lang="en-US" sz="1800" dirty="0" err="1"/>
              <a:t>bidang</a:t>
            </a:r>
            <a:r>
              <a:rPr lang="en-US" sz="1800" dirty="0"/>
              <a:t> </a:t>
            </a:r>
            <a:r>
              <a:rPr lang="en-US" sz="1800" dirty="0" err="1" smtClean="0"/>
              <a:t>kehutanan</a:t>
            </a:r>
            <a:r>
              <a:rPr lang="en-US" sz="1800" dirty="0" smtClean="0"/>
              <a:t>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1800" dirty="0" err="1" smtClean="0"/>
              <a:t>Pemanfaatan</a:t>
            </a:r>
            <a:r>
              <a:rPr lang="en-US" sz="1800" dirty="0" smtClean="0"/>
              <a:t> </a:t>
            </a:r>
            <a:r>
              <a:rPr lang="en-US" sz="1800" dirty="0" err="1"/>
              <a:t>energi</a:t>
            </a:r>
            <a:r>
              <a:rPr lang="en-US" sz="1800" dirty="0"/>
              <a:t> </a:t>
            </a:r>
            <a:r>
              <a:rPr lang="en-US" sz="1800" dirty="0" err="1" smtClean="0"/>
              <a:t>terbarukan</a:t>
            </a:r>
            <a:r>
              <a:rPr lang="en-US" sz="1800" dirty="0" smtClean="0"/>
              <a:t>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1800" dirty="0" err="1" smtClean="0"/>
              <a:t>Diversiﬁkasi</a:t>
            </a:r>
            <a:r>
              <a:rPr lang="en-US" sz="1800" dirty="0" smtClean="0"/>
              <a:t> </a:t>
            </a:r>
            <a:r>
              <a:rPr lang="en-US" sz="1800" dirty="0" err="1"/>
              <a:t>bahan</a:t>
            </a:r>
            <a:r>
              <a:rPr lang="en-US" sz="1800" dirty="0"/>
              <a:t> </a:t>
            </a:r>
            <a:r>
              <a:rPr lang="en-US" sz="1800" dirty="0" err="1" smtClean="0"/>
              <a:t>bakar</a:t>
            </a:r>
            <a:r>
              <a:rPr lang="en-US" sz="1800" dirty="0" smtClean="0"/>
              <a:t>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1800" dirty="0" err="1" smtClean="0"/>
              <a:t>Eﬁsiensi</a:t>
            </a:r>
            <a:r>
              <a:rPr lang="en-US" sz="1800" dirty="0" smtClean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konservasi</a:t>
            </a:r>
            <a:r>
              <a:rPr lang="en-US" sz="1800" dirty="0"/>
              <a:t> </a:t>
            </a:r>
            <a:r>
              <a:rPr lang="en-US" sz="1800" dirty="0" err="1" smtClean="0"/>
              <a:t>energi</a:t>
            </a:r>
            <a:r>
              <a:rPr lang="en-US" sz="1800" dirty="0" smtClean="0"/>
              <a:t>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1800" dirty="0" err="1" smtClean="0"/>
              <a:t>Pengelolaan</a:t>
            </a:r>
            <a:r>
              <a:rPr lang="en-US" sz="1800" dirty="0" smtClean="0"/>
              <a:t> </a:t>
            </a:r>
            <a:r>
              <a:rPr lang="en-US" sz="1800" dirty="0" err="1"/>
              <a:t>sampah</a:t>
            </a:r>
            <a:r>
              <a:rPr lang="en-US" sz="1800" dirty="0"/>
              <a:t> </a:t>
            </a:r>
            <a:r>
              <a:rPr lang="en-US" sz="1800" dirty="0" err="1"/>
              <a:t>domestik</a:t>
            </a:r>
            <a:r>
              <a:rPr lang="en-US" sz="1800" dirty="0"/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90905" y="249079"/>
            <a:ext cx="4448295" cy="4208621"/>
            <a:chOff x="4390905" y="335013"/>
            <a:chExt cx="4448295" cy="42086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/>
            <a:stretch/>
          </p:blipFill>
          <p:spPr>
            <a:xfrm>
              <a:off x="4390905" y="335013"/>
              <a:ext cx="4448295" cy="396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4390905" y="4297413"/>
              <a:ext cx="1337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pixabay.com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2534" y="1047750"/>
            <a:ext cx="8501922" cy="3352800"/>
            <a:chOff x="372534" y="1047750"/>
            <a:chExt cx="8501922" cy="3352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7518"/>
            <a:stretch/>
          </p:blipFill>
          <p:spPr>
            <a:xfrm>
              <a:off x="372534" y="1047750"/>
              <a:ext cx="4027780" cy="27937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72534" y="3823227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commons.wikipedia.org</a:t>
              </a:r>
              <a:endParaRPr lang="en-US" sz="1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2450" y="4000440"/>
              <a:ext cx="4019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 </a:t>
              </a:r>
              <a:r>
                <a:rPr lang="en-US" sz="2000" dirty="0" err="1" smtClean="0"/>
                <a:t>Hayati</a:t>
              </a:r>
              <a:r>
                <a:rPr lang="en-US" sz="2000" dirty="0" smtClean="0"/>
                <a:t> (</a:t>
              </a:r>
              <a:r>
                <a:rPr lang="en-US" sz="2000" dirty="0" err="1" smtClean="0"/>
                <a:t>Abiotik</a:t>
              </a:r>
              <a:r>
                <a:rPr lang="en-US" sz="2000" dirty="0" smtClean="0"/>
                <a:t>) </a:t>
              </a:r>
              <a:endParaRPr lang="en-US" sz="20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6"/>
            <a:stretch/>
          </p:blipFill>
          <p:spPr>
            <a:xfrm>
              <a:off x="4552714" y="1062818"/>
              <a:ext cx="4286486" cy="27893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574163" y="4000440"/>
              <a:ext cx="4300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Hayati</a:t>
              </a:r>
              <a:r>
                <a:rPr lang="en-US" sz="2000" dirty="0" smtClean="0"/>
                <a:t> (</a:t>
              </a:r>
              <a:r>
                <a:rPr lang="en-US" sz="2000" dirty="0" err="1" smtClean="0"/>
                <a:t>Biotik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52714" y="3877329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commons.wikipedia.org</a:t>
              </a:r>
              <a:endParaRPr lang="en-US" sz="10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1000" y="285750"/>
            <a:ext cx="8472007" cy="4660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en-US" sz="2800" b="1" dirty="0" err="1" smtClean="0"/>
              <a:t>Sumber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alam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berdasarkan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jenisnya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552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4551" y="819150"/>
            <a:ext cx="3238964" cy="2236788"/>
            <a:chOff x="0" y="819150"/>
            <a:chExt cx="3238964" cy="2236788"/>
          </a:xfrm>
        </p:grpSpPr>
        <p:pic>
          <p:nvPicPr>
            <p:cNvPr id="1026" name="Picture 2" descr="C:\Users\P1846\Downloads\hill-2428727_192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31"/>
            <a:stretch/>
          </p:blipFill>
          <p:spPr bwMode="auto">
            <a:xfrm flipH="1">
              <a:off x="0" y="819150"/>
              <a:ext cx="3238964" cy="223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07516" y="2798118"/>
              <a:ext cx="18325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Sumber</a:t>
              </a:r>
              <a:r>
                <a:rPr lang="en-US" sz="900" dirty="0" smtClean="0"/>
                <a:t>: Skitterphoto/pixabay.com</a:t>
              </a:r>
              <a:endParaRPr lang="en-US" sz="9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0" y="819150"/>
              <a:ext cx="3238964" cy="33855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Ruang</a:t>
              </a:r>
              <a:endParaRPr lang="en-US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86750" y="1709432"/>
            <a:ext cx="4151818" cy="2843518"/>
            <a:chOff x="2362199" y="1709432"/>
            <a:chExt cx="4151818" cy="28435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0"/>
            <a:stretch/>
          </p:blipFill>
          <p:spPr>
            <a:xfrm>
              <a:off x="2362200" y="1709432"/>
              <a:ext cx="4151817" cy="2843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952370" y="4306729"/>
              <a:ext cx="14237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solidFill>
                    <a:schemeClr val="bg1"/>
                  </a:solidFill>
                </a:rPr>
                <a:t>Sumber</a:t>
              </a:r>
              <a:r>
                <a:rPr lang="en-US" sz="900" dirty="0" smtClean="0">
                  <a:solidFill>
                    <a:schemeClr val="bg1"/>
                  </a:solidFill>
                </a:rPr>
                <a:t>: shutterstock.com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62199" y="3968175"/>
              <a:ext cx="4151817" cy="338554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Energi</a:t>
              </a:r>
              <a:endParaRPr lang="en-US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1625" y="183812"/>
            <a:ext cx="8472007" cy="4660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sv-SE" sz="2800" b="1" dirty="0" smtClean="0"/>
              <a:t>Sumber daya alam berdasarkan potensinya</a:t>
            </a:r>
            <a:endParaRPr lang="sv-SE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839551" y="1272147"/>
            <a:ext cx="3096397" cy="2321666"/>
            <a:chOff x="5715000" y="1272147"/>
            <a:chExt cx="3096397" cy="23216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" t="1159" r="5495" b="-1159"/>
            <a:stretch/>
          </p:blipFill>
          <p:spPr>
            <a:xfrm>
              <a:off x="5715000" y="1272147"/>
              <a:ext cx="3096397" cy="232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791200" y="3293101"/>
              <a:ext cx="16567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 smtClean="0"/>
                <a:t>Sumber</a:t>
              </a:r>
              <a:r>
                <a:rPr lang="en-US" sz="900" dirty="0" smtClean="0"/>
                <a:t>: shutterstock.com</a:t>
              </a:r>
              <a:endParaRPr lang="en-US" sz="9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15000" y="1276350"/>
              <a:ext cx="3096397" cy="33855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Materi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30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133350"/>
            <a:ext cx="8686800" cy="69652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lvl="0" indent="-355600" algn="l"/>
            <a:r>
              <a:rPr lang="en-US" sz="24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B</a:t>
            </a:r>
            <a:r>
              <a:rPr lang="id-ID" sz="24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. </a:t>
            </a:r>
            <a:r>
              <a:rPr lang="en-US" sz="24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POTENSI DAN PERSEBARAN SUMBER DAYA ALAM KEHUTANAN, PERTAMBANGAN, KELAUTAN, DAN PARIWISATA DI INDONESIA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5800" y="1084943"/>
            <a:ext cx="7924800" cy="2934607"/>
            <a:chOff x="685800" y="1084943"/>
            <a:chExt cx="7924800" cy="2934607"/>
          </a:xfrm>
        </p:grpSpPr>
        <p:sp>
          <p:nvSpPr>
            <p:cNvPr id="4" name="Rectangle 3"/>
            <p:cNvSpPr/>
            <p:nvPr/>
          </p:nvSpPr>
          <p:spPr>
            <a:xfrm>
              <a:off x="699654" y="1849725"/>
              <a:ext cx="7910945" cy="21698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Menurut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Undang-Undang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No. 41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Tahun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1999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tentang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Kehutanan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hutan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adalah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suatu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kesatuan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ekosistem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berupa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hamparan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lahan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berisi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sumber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daya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alam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hayati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yang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didominasi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pepohonan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dalam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persekutuan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alam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lingkungannya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, yang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satu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dengan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lainnya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tidak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dapat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 smtClean="0">
                  <a:ea typeface="Calibri" panose="020F0502020204030204" pitchFamily="34" charset="0"/>
                  <a:cs typeface="Times New Roman" panose="02020603050405020304" pitchFamily="18" charset="0"/>
                </a:rPr>
                <a:t>dipisahkan</a:t>
              </a:r>
              <a:r>
                <a:rPr lang="en-US" sz="18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. Ada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berbagai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jenis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hutan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di Indonesia. Di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antaranya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adalah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sebagai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berikut</a:t>
              </a:r>
              <a:r>
                <a:rPr lang="en-US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85800" y="1084943"/>
              <a:ext cx="7924800" cy="49620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/>
                <a:t>Sumber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DayaKehutanan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016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38444"/>
            <a:ext cx="8381999" cy="404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400" b="1" dirty="0"/>
              <a:t> </a:t>
            </a:r>
            <a:r>
              <a:rPr lang="en-US" sz="2400" b="1" dirty="0" err="1" smtClean="0"/>
              <a:t>Hutan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Hujan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Tropis</a:t>
            </a:r>
            <a:endParaRPr lang="id-ID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81000" y="896034"/>
            <a:ext cx="8505109" cy="3587641"/>
            <a:chOff x="381000" y="896034"/>
            <a:chExt cx="8505109" cy="35876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8" b="17470"/>
            <a:stretch/>
          </p:blipFill>
          <p:spPr>
            <a:xfrm>
              <a:off x="1839074" y="896034"/>
              <a:ext cx="6847726" cy="350451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1000" y="1678796"/>
              <a:ext cx="1905000" cy="19389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</a:rPr>
                <a:t>Hutan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hujan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tropis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banyak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terdapat</a:t>
              </a:r>
              <a:r>
                <a:rPr lang="en-US" sz="2000" dirty="0">
                  <a:solidFill>
                    <a:schemeClr val="bg1"/>
                  </a:solidFill>
                </a:rPr>
                <a:t> di </a:t>
              </a:r>
              <a:r>
                <a:rPr lang="en-US" sz="2000" dirty="0" err="1">
                  <a:solidFill>
                    <a:schemeClr val="bg1"/>
                  </a:solidFill>
                </a:rPr>
                <a:t>Pulau</a:t>
              </a:r>
              <a:r>
                <a:rPr lang="en-US" sz="2000" dirty="0">
                  <a:solidFill>
                    <a:schemeClr val="bg1"/>
                  </a:solidFill>
                </a:rPr>
                <a:t> Sumatera, Kalimantan, </a:t>
              </a:r>
              <a:r>
                <a:rPr lang="en-US" sz="2000" dirty="0" err="1">
                  <a:solidFill>
                    <a:schemeClr val="bg1"/>
                  </a:solidFill>
                </a:rPr>
                <a:t>dan</a:t>
              </a:r>
              <a:r>
                <a:rPr lang="en-US" sz="2000" dirty="0">
                  <a:solidFill>
                    <a:schemeClr val="bg1"/>
                  </a:solidFill>
                </a:rPr>
                <a:t> Papua</a:t>
              </a:r>
              <a:endParaRPr lang="id-ID" sz="2000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7975764" y="3573329"/>
              <a:ext cx="15744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hlinkClick r:id="rId3"/>
                </a:rPr>
                <a:t>Sumber</a:t>
              </a:r>
              <a:r>
                <a:rPr lang="en-US" sz="1000" dirty="0">
                  <a:hlinkClick r:id="rId3"/>
                </a:rPr>
                <a:t> : www.pexels.com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9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85750"/>
            <a:ext cx="8305800" cy="404506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lIns="34836" tIns="17417" rIns="34836" bIns="17417" rtlCol="0">
            <a:spAutoFit/>
          </a:bodyPr>
          <a:lstStyle/>
          <a:p>
            <a:pPr algn="ctr"/>
            <a:r>
              <a:rPr lang="id-ID" sz="2400" b="1" dirty="0"/>
              <a:t> </a:t>
            </a:r>
            <a:r>
              <a:rPr lang="en-US" sz="2400" b="1" dirty="0" err="1" smtClean="0"/>
              <a:t>Hutan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Musim</a:t>
            </a:r>
            <a:endParaRPr lang="id-ID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81000" y="791786"/>
            <a:ext cx="8318643" cy="3743160"/>
            <a:chOff x="381000" y="791786"/>
            <a:chExt cx="8318643" cy="37431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7" b="8699"/>
            <a:stretch/>
          </p:blipFill>
          <p:spPr>
            <a:xfrm>
              <a:off x="1582220" y="791786"/>
              <a:ext cx="7104580" cy="353256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1000" y="1733550"/>
              <a:ext cx="2817421" cy="16312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</a:rPr>
                <a:t>D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isebut</a:t>
              </a:r>
              <a:r>
                <a:rPr lang="en-US" sz="2000" dirty="0" smtClean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juga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hutan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monsun</a:t>
              </a:r>
              <a:r>
                <a:rPr lang="en-US" sz="2000" dirty="0" smtClean="0">
                  <a:solidFill>
                    <a:schemeClr val="bg1"/>
                  </a:solidFill>
                </a:rPr>
                <a:t>. </a:t>
              </a:r>
              <a:r>
                <a:rPr lang="en-US" sz="2000" dirty="0" err="1">
                  <a:solidFill>
                    <a:schemeClr val="bg1"/>
                  </a:solidFill>
                </a:rPr>
                <a:t>banyak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ditemukan</a:t>
              </a:r>
              <a:r>
                <a:rPr lang="en-US" sz="2000" dirty="0">
                  <a:solidFill>
                    <a:schemeClr val="bg1"/>
                  </a:solidFill>
                </a:rPr>
                <a:t> di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Jawa</a:t>
              </a:r>
              <a:r>
                <a:rPr lang="en-US" sz="2000" dirty="0" smtClean="0">
                  <a:solidFill>
                    <a:schemeClr val="bg1"/>
                  </a:solidFill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</a:rPr>
                <a:t>Tengah, </a:t>
              </a:r>
              <a:r>
                <a:rPr lang="en-US" sz="2000" dirty="0" err="1">
                  <a:solidFill>
                    <a:schemeClr val="bg1"/>
                  </a:solidFill>
                </a:rPr>
                <a:t>Jawa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Timur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sampai</a:t>
              </a:r>
              <a:r>
                <a:rPr lang="en-US" sz="2000" dirty="0">
                  <a:solidFill>
                    <a:schemeClr val="bg1"/>
                  </a:solidFill>
                </a:rPr>
                <a:t> Nusa Tenggara.</a:t>
              </a:r>
              <a:endParaRPr lang="id-ID" sz="2000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02970" y="4288725"/>
              <a:ext cx="18966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/>
                <a:t> : www.shutterstock.com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96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4801</TotalTime>
  <Words>2267</Words>
  <Application>Microsoft Office PowerPoint</Application>
  <PresentationFormat>On-screen Show (16:9)</PresentationFormat>
  <Paragraphs>224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Custom Design</vt:lpstr>
      <vt:lpstr>PowerPoint Presentation</vt:lpstr>
      <vt:lpstr>PowerPoint Presentation</vt:lpstr>
      <vt:lpstr>A. KLASIFIKASI SUMBER DAYA ALAM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EASYMEDIA</dc:creator>
  <cp:lastModifiedBy>Elisa Putri Andini</cp:lastModifiedBy>
  <cp:revision>590</cp:revision>
  <dcterms:created xsi:type="dcterms:W3CDTF">2016-06-03T06:28:37Z</dcterms:created>
  <dcterms:modified xsi:type="dcterms:W3CDTF">2017-09-26T06:52:09Z</dcterms:modified>
</cp:coreProperties>
</file>